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</p:sldMasterIdLst>
  <p:notesMasterIdLst>
    <p:notesMasterId r:id="rId26"/>
  </p:notesMasterIdLst>
  <p:handoutMasterIdLst>
    <p:handoutMasterId r:id="rId27"/>
  </p:handoutMasterIdLst>
  <p:sldIdLst>
    <p:sldId id="257" r:id="rId2"/>
    <p:sldId id="258" r:id="rId3"/>
    <p:sldId id="259" r:id="rId4"/>
    <p:sldId id="260" r:id="rId5"/>
    <p:sldId id="270" r:id="rId6"/>
    <p:sldId id="269" r:id="rId7"/>
    <p:sldId id="278" r:id="rId8"/>
    <p:sldId id="279" r:id="rId9"/>
    <p:sldId id="280" r:id="rId10"/>
    <p:sldId id="261" r:id="rId11"/>
    <p:sldId id="262" r:id="rId12"/>
    <p:sldId id="281" r:id="rId13"/>
    <p:sldId id="263" r:id="rId14"/>
    <p:sldId id="273" r:id="rId15"/>
    <p:sldId id="264" r:id="rId16"/>
    <p:sldId id="275" r:id="rId17"/>
    <p:sldId id="283" r:id="rId18"/>
    <p:sldId id="282" r:id="rId19"/>
    <p:sldId id="274" r:id="rId20"/>
    <p:sldId id="265" r:id="rId21"/>
    <p:sldId id="268" r:id="rId22"/>
    <p:sldId id="276" r:id="rId23"/>
    <p:sldId id="284" r:id="rId24"/>
    <p:sldId id="266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5620"/>
    <p:restoredTop sz="88220" autoAdjust="0"/>
  </p:normalViewPr>
  <p:slideViewPr>
    <p:cSldViewPr snapToGrid="0" snapToObjects="1" showGuides="1">
      <p:cViewPr varScale="1">
        <p:scale>
          <a:sx n="116" d="100"/>
          <a:sy n="116" d="100"/>
        </p:scale>
        <p:origin x="-1120" y="-112"/>
      </p:cViewPr>
      <p:guideLst>
        <p:guide orient="horz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CF5EB4-9AB0-E349-882C-D9EFF83DD00C}" type="datetimeFigureOut">
              <a:rPr lang="en-US" smtClean="0"/>
              <a:t>7/9/12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192A17-6CF2-E943-9CF1-789437A5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693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2E1180-7A5E-A84B-8FA1-4B94A653CD69}" type="datetimeFigureOut">
              <a:rPr lang="en-US" smtClean="0"/>
              <a:t>7/9/12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E5116-56C2-0848-92EF-1FCFF9D8CC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0422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E5116-56C2-0848-92EF-1FCFF9D8CC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485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E5116-56C2-0848-92EF-1FCFF9D8CC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68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Sequence diversity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E5116-56C2-0848-92EF-1FCFF9D8CC4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0171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(7/9/12 12:04) -----</a:t>
            </a:r>
          </a:p>
          <a:p>
            <a:r>
              <a:rPr lang="en-US" dirty="0"/>
              <a:t>Arrow around the edge/ sequences/ for each paper/highlight</a:t>
            </a:r>
          </a:p>
          <a:p>
            <a:r>
              <a:rPr lang="en-US" dirty="0"/>
              <a:t>do a key!!</a:t>
            </a:r>
          </a:p>
          <a:p>
            <a:r>
              <a:rPr lang="en-US" dirty="0"/>
              <a:t>number of sequences…. or percentage….</a:t>
            </a:r>
          </a:p>
          <a:p>
            <a:r>
              <a:rPr lang="en-US" dirty="0"/>
              <a:t>A way I've come up with, </a:t>
            </a:r>
          </a:p>
          <a:p>
            <a:r>
              <a:rPr lang="en-US" dirty="0"/>
              <a:t>Not the the same terms!!!!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E5116-56C2-0848-92EF-1FCFF9D8CC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94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NOTE: 243/should be 244… what happened</a:t>
            </a:r>
            <a:r>
              <a:rPr lang="en-US" baseline="0" dirty="0" smtClean="0"/>
              <a:t> there?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E5116-56C2-0848-92EF-1FCFF9D8CC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9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E5116-56C2-0848-92EF-1FCFF9D8CC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94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(7/9/12 12:04) -----</a:t>
            </a:r>
          </a:p>
          <a:p>
            <a:r>
              <a:rPr lang="en-US"/>
              <a:t>raises the question… is there bias… </a:t>
            </a:r>
          </a:p>
          <a:p>
            <a:r>
              <a:rPr lang="en-US"/>
              <a:t>STrong evidence… source bias elegans/thaliana/mouse…. </a:t>
            </a:r>
          </a:p>
          <a:p>
            <a:r>
              <a:rPr lang="en-US"/>
              <a:t>putting the total # of proteins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E5116-56C2-0848-92EF-1FCFF9D8CC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858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E5116-56C2-0848-92EF-1FCFF9D8CC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285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(7/9/12 12:04) -----</a:t>
            </a:r>
          </a:p>
          <a:p>
            <a:r>
              <a:rPr lang="en-US"/>
              <a:t>source bias…. potential source bias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E5116-56C2-0848-92EF-1FCFF9D8CC4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8784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(7/9/12 12:04) -----</a:t>
            </a:r>
          </a:p>
          <a:p>
            <a:r>
              <a:rPr lang="en-US" dirty="0"/>
              <a:t>example…. c </a:t>
            </a:r>
            <a:r>
              <a:rPr lang="en-US" dirty="0" err="1"/>
              <a:t>elegans</a:t>
            </a:r>
            <a:r>
              <a:rPr lang="en-US" dirty="0"/>
              <a:t> example… </a:t>
            </a:r>
          </a:p>
          <a:p>
            <a:r>
              <a:rPr lang="en-US" dirty="0"/>
              <a:t>terms the same…/ term enrichment…. depth/// further down the tree… deeper…./ single annotation… </a:t>
            </a:r>
          </a:p>
          <a:p>
            <a:endParaRPr lang="en-US" dirty="0"/>
          </a:p>
          <a:p>
            <a:r>
              <a:rPr lang="en-US" dirty="0"/>
              <a:t>further work:</a:t>
            </a:r>
          </a:p>
          <a:p>
            <a:r>
              <a:rPr lang="en-US" dirty="0"/>
              <a:t>normalization of annotation terms</a:t>
            </a:r>
          </a:p>
          <a:p>
            <a:r>
              <a:rPr lang="en-US" dirty="0"/>
              <a:t>term enrichment…. background… </a:t>
            </a:r>
            <a:r>
              <a:rPr lang="en-US" dirty="0" err="1"/>
              <a:t>princeton</a:t>
            </a:r>
            <a:r>
              <a:rPr lang="en-US" dirty="0"/>
              <a:t> GO-- read pretty carefully--- 2 versions…</a:t>
            </a:r>
          </a:p>
          <a:p>
            <a:r>
              <a:rPr lang="en-US" dirty="0"/>
              <a:t>Reliability--confidence…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E5116-56C2-0848-92EF-1FCFF9D8CC4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548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Proteomics</a:t>
            </a:r>
          </a:p>
          <a:p>
            <a:r>
              <a:rPr lang="en-US" dirty="0" smtClean="0"/>
              <a:t>Protein-protein</a:t>
            </a:r>
            <a:r>
              <a:rPr lang="en-US" baseline="0" dirty="0" smtClean="0"/>
              <a:t> interactions</a:t>
            </a:r>
          </a:p>
          <a:p>
            <a:r>
              <a:rPr lang="en-US" baseline="0" dirty="0" smtClean="0"/>
              <a:t>Expression data</a:t>
            </a:r>
          </a:p>
          <a:p>
            <a:r>
              <a:rPr lang="en-US" baseline="0" dirty="0" smtClean="0"/>
              <a:t>Microscopy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E5116-56C2-0848-92EF-1FCFF9D8CC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284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Premier</a:t>
            </a:r>
            <a:r>
              <a:rPr lang="en-US" baseline="0" dirty="0" smtClean="0"/>
              <a:t> experimental database</a:t>
            </a:r>
          </a:p>
          <a:p>
            <a:r>
              <a:rPr lang="en-US" baseline="0" dirty="0" smtClean="0"/>
              <a:t>Informs Swiss-</a:t>
            </a:r>
            <a:r>
              <a:rPr lang="en-US" baseline="0" dirty="0" err="1" smtClean="0"/>
              <a:t>Prot</a:t>
            </a:r>
            <a:r>
              <a:rPr lang="en-US" baseline="0" dirty="0" smtClean="0"/>
              <a:t>/shown to be the one the highest quality protein </a:t>
            </a:r>
            <a:r>
              <a:rPr lang="en-US" baseline="0" dirty="0" err="1" smtClean="0"/>
              <a:t>db</a:t>
            </a:r>
            <a:r>
              <a:rPr lang="en-US" baseline="0" dirty="0" smtClean="0"/>
              <a:t> out there</a:t>
            </a:r>
          </a:p>
          <a:p>
            <a:r>
              <a:rPr lang="en-US" baseline="0" dirty="0" smtClean="0"/>
              <a:t>Three ontologies (covers 3 domains)</a:t>
            </a:r>
          </a:p>
          <a:p>
            <a:r>
              <a:rPr lang="en-US" baseline="0" dirty="0" smtClean="0"/>
              <a:t>----- Meeting Notes (7/9/12 12:04) -----</a:t>
            </a:r>
          </a:p>
          <a:p>
            <a:r>
              <a:rPr lang="en-US" baseline="0" dirty="0" smtClean="0"/>
              <a:t>Focused specifically on papers that annotate the most number of proteins</a:t>
            </a:r>
          </a:p>
          <a:p>
            <a:r>
              <a:rPr lang="en-US" baseline="0" dirty="0" smtClean="0"/>
              <a:t>say 'annotate the most papers'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E5116-56C2-0848-92EF-1FCFF9D8CC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223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Premier</a:t>
            </a:r>
            <a:r>
              <a:rPr lang="en-US" baseline="0" dirty="0" smtClean="0"/>
              <a:t> experimental database</a:t>
            </a:r>
          </a:p>
          <a:p>
            <a:r>
              <a:rPr lang="en-US" baseline="0" dirty="0" smtClean="0"/>
              <a:t>Informs Swiss-</a:t>
            </a:r>
            <a:r>
              <a:rPr lang="en-US" baseline="0" dirty="0" err="1" smtClean="0"/>
              <a:t>Prot</a:t>
            </a:r>
            <a:r>
              <a:rPr lang="en-US" baseline="0" dirty="0" smtClean="0"/>
              <a:t>/shown to be the one the highest quality protein </a:t>
            </a:r>
            <a:r>
              <a:rPr lang="en-US" baseline="0" dirty="0" err="1" smtClean="0"/>
              <a:t>db</a:t>
            </a:r>
            <a:r>
              <a:rPr lang="en-US" baseline="0" dirty="0" smtClean="0"/>
              <a:t> out there</a:t>
            </a:r>
          </a:p>
          <a:p>
            <a:r>
              <a:rPr lang="en-US" baseline="0" dirty="0" smtClean="0"/>
              <a:t>Three ontologies (covers 3 domains)</a:t>
            </a:r>
          </a:p>
          <a:p>
            <a:r>
              <a:rPr lang="en-US" baseline="0" dirty="0" smtClean="0"/>
              <a:t>IDA—All CCO</a:t>
            </a:r>
          </a:p>
          <a:p>
            <a:r>
              <a:rPr lang="en-US" baseline="0" dirty="0" smtClean="0"/>
              <a:t>IPI—MFO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E5116-56C2-0848-92EF-1FCFF9D8CC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223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Premier</a:t>
            </a:r>
            <a:r>
              <a:rPr lang="en-US" baseline="0" dirty="0" smtClean="0"/>
              <a:t> experimental database</a:t>
            </a:r>
          </a:p>
          <a:p>
            <a:r>
              <a:rPr lang="en-US" baseline="0" dirty="0" smtClean="0"/>
              <a:t>Informs Swiss-</a:t>
            </a:r>
            <a:r>
              <a:rPr lang="en-US" baseline="0" dirty="0" err="1" smtClean="0"/>
              <a:t>Prot</a:t>
            </a:r>
            <a:r>
              <a:rPr lang="en-US" baseline="0" dirty="0" smtClean="0"/>
              <a:t>/shown to be the one the highest quality protein </a:t>
            </a:r>
            <a:r>
              <a:rPr lang="en-US" baseline="0" dirty="0" err="1" smtClean="0"/>
              <a:t>db</a:t>
            </a:r>
            <a:r>
              <a:rPr lang="en-US" baseline="0" dirty="0" smtClean="0"/>
              <a:t> out there</a:t>
            </a:r>
          </a:p>
          <a:p>
            <a:r>
              <a:rPr lang="en-US" baseline="0" dirty="0" smtClean="0"/>
              <a:t>Three ontologies (covers </a:t>
            </a:r>
            <a:r>
              <a:rPr lang="en-US" baseline="0" smtClean="0"/>
              <a:t>3 domains)</a:t>
            </a:r>
          </a:p>
          <a:p>
            <a:r>
              <a:rPr lang="en-US" baseline="0" smtClean="0"/>
              <a:t>----- Meeting Notes (7/9/12 12:04) -----</a:t>
            </a:r>
          </a:p>
          <a:p>
            <a:r>
              <a:rPr lang="en-US" baseline="0" smtClean="0"/>
              <a:t>abbreviations, ontology</a:t>
            </a:r>
          </a:p>
          <a:p>
            <a:r>
              <a:rPr lang="en-US" baseline="0" smtClean="0"/>
              <a:t>GO ontologies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E5116-56C2-0848-92EF-1FCFF9D8CC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223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Variable</a:t>
            </a:r>
            <a:r>
              <a:rPr lang="en-US" baseline="0" dirty="0" smtClean="0"/>
              <a:t> species </a:t>
            </a:r>
            <a:r>
              <a:rPr lang="en-US" baseline="0" dirty="0" smtClean="0"/>
              <a:t>coverage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E5116-56C2-0848-92EF-1FCFF9D8CC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182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(7/9/12 12:04) -----</a:t>
            </a:r>
          </a:p>
          <a:p>
            <a:r>
              <a:rPr lang="en-US"/>
              <a:t>-foot note</a:t>
            </a:r>
          </a:p>
          <a:p>
            <a:r>
              <a:rPr lang="en-US"/>
              <a:t>5/10/20/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E5116-56C2-0848-92EF-1FCFF9D8CC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686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E5116-56C2-0848-92EF-1FCFF9D8CC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369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1200" dirty="0" smtClean="0"/>
              <a:t>18/39 Listed Terms Populated Over 30%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E5116-56C2-0848-92EF-1FCFF9D8CC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806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F0F4-CFAE-8647-8B03-920A1FC4EFEE}" type="datetime1">
              <a:rPr lang="en-US" smtClean="0"/>
              <a:t>7/9/12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7445-12CC-E843-BFDE-06E6C9A51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124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24E9D-DFA3-7343-950C-5060FC3600E8}" type="datetime1">
              <a:rPr lang="en-US" smtClean="0"/>
              <a:t>7/9/12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7445-12CC-E843-BFDE-06E6C9A51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58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9299C-685F-5D4E-9C3A-0A7A1F952341}" type="datetime1">
              <a:rPr lang="en-US" smtClean="0"/>
              <a:t>7/9/12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7445-12CC-E843-BFDE-06E6C9A51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991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B285-8906-D749-964D-E467FF816D3D}" type="datetime1">
              <a:rPr lang="en-US" smtClean="0"/>
              <a:t>7/9/12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7445-12CC-E843-BFDE-06E6C9A51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776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10776-9D7D-9F48-A84A-B432A0EDC6B8}" type="datetime1">
              <a:rPr lang="en-US" smtClean="0"/>
              <a:t>7/9/12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7445-12CC-E843-BFDE-06E6C9A51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234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841A-5C8A-6145-B654-FD55B12FE4D9}" type="datetime1">
              <a:rPr lang="en-US" smtClean="0"/>
              <a:t>7/9/12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7445-12CC-E843-BFDE-06E6C9A51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088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46DDC-87ED-1D46-B087-EFF211A7824F}" type="datetime1">
              <a:rPr lang="en-US" smtClean="0"/>
              <a:t>7/9/12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7445-12CC-E843-BFDE-06E6C9A51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84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B8B35-31CC-A343-B062-BDC1AB02F6CD}" type="datetime1">
              <a:rPr lang="en-US" smtClean="0"/>
              <a:t>7/9/12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7445-12CC-E843-BFDE-06E6C9A51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2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72694-332E-CE4F-8510-98F4A004A3BE}" type="datetime1">
              <a:rPr lang="en-US" smtClean="0"/>
              <a:t>7/9/12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7445-12CC-E843-BFDE-06E6C9A51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091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1206B-1E67-264A-8882-40136FBA549D}" type="datetime1">
              <a:rPr lang="en-US" smtClean="0"/>
              <a:t>7/9/12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7445-12CC-E843-BFDE-06E6C9A51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80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3F78B-CD60-EC40-BA9A-E83A83DAA909}" type="datetime1">
              <a:rPr lang="en-US" smtClean="0"/>
              <a:t>7/9/12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7445-12CC-E843-BFDE-06E6C9A51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003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DA5CC-36BF-DF42-B6FD-8EF3C573789F}" type="datetime1">
              <a:rPr lang="en-US" smtClean="0"/>
              <a:t>7/9/12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A7445-12CC-E843-BFDE-06E6C9A51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64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Franklin Gothic Book"/>
          <a:ea typeface="+mj-ea"/>
          <a:cs typeface="Franklin Gothic Boo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Franklin Gothic Book"/>
          <a:ea typeface="+mn-ea"/>
          <a:cs typeface="Franklin Gothic Book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Franklin Gothic Book"/>
          <a:ea typeface="+mn-ea"/>
          <a:cs typeface="Franklin Gothic Book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Franklin Gothic Book"/>
          <a:ea typeface="+mn-ea"/>
          <a:cs typeface="Franklin Gothic Book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Franklin Gothic Book"/>
          <a:ea typeface="+mn-ea"/>
          <a:cs typeface="Franklin Gothic Book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Franklin Gothic Book"/>
          <a:ea typeface="+mn-ea"/>
          <a:cs typeface="Franklin Gothic Book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5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5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.jpg"/><Relationship Id="rId5" Type="http://schemas.openxmlformats.org/officeDocument/2006/relationships/image" Target="../media/image3.png"/><Relationship Id="rId6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5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5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.jpg"/><Relationship Id="rId5" Type="http://schemas.openxmlformats.org/officeDocument/2006/relationships/image" Target="../media/image3.png"/><Relationship Id="rId6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.jpg"/><Relationship Id="rId5" Type="http://schemas.openxmlformats.org/officeDocument/2006/relationships/image" Target="../media/image3.png"/><Relationship Id="rId6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.jpg"/><Relationship Id="rId5" Type="http://schemas.openxmlformats.org/officeDocument/2006/relationships/image" Target="../media/image3.png"/><Relationship Id="rId6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jp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2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5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package" Target="../embeddings/Microsoft_Excel_Sheet1.xlsx"/><Relationship Id="rId5" Type="http://schemas.openxmlformats.org/officeDocument/2006/relationships/image" Target="../media/image4.emf"/><Relationship Id="rId6" Type="http://schemas.openxmlformats.org/officeDocument/2006/relationships/image" Target="../media/image1.jpg"/><Relationship Id="rId7" Type="http://schemas.openxmlformats.org/officeDocument/2006/relationships/image" Target="../media/image3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csf_sig_rgb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2"/>
          <a:stretch/>
        </p:blipFill>
        <p:spPr>
          <a:xfrm>
            <a:off x="75708" y="5310567"/>
            <a:ext cx="1850539" cy="1101267"/>
          </a:xfrm>
          <a:prstGeom prst="rect">
            <a:avLst/>
          </a:prstGeom>
        </p:spPr>
      </p:pic>
      <p:pic>
        <p:nvPicPr>
          <p:cNvPr id="8" name="Picture 7" descr="CDHITcompare.cytoscape.Human.100.0percent.2012-07-04.all.png"/>
          <p:cNvPicPr>
            <a:picLocks noChangeAspect="1"/>
          </p:cNvPicPr>
          <p:nvPr/>
        </p:nvPicPr>
        <p:blipFill>
          <a:blip r:embed="rId4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199" y="53280"/>
            <a:ext cx="4468693" cy="44686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437" y="1412007"/>
            <a:ext cx="8498157" cy="2188444"/>
          </a:xfrm>
        </p:spPr>
        <p:txBody>
          <a:bodyPr>
            <a:normAutofit/>
          </a:bodyPr>
          <a:lstStyle/>
          <a:p>
            <a:pPr lvl="0"/>
            <a:r>
              <a:rPr lang="en-US" b="1" dirty="0" smtClean="0">
                <a:latin typeface="Franklin Gothic Book"/>
                <a:cs typeface="Franklin Gothic Book"/>
              </a:rPr>
              <a:t>Sources </a:t>
            </a:r>
            <a:r>
              <a:rPr lang="en-US" b="1" dirty="0" smtClean="0">
                <a:latin typeface="Franklin Gothic Book"/>
                <a:cs typeface="Franklin Gothic Book"/>
              </a:rPr>
              <a:t>of </a:t>
            </a:r>
            <a:r>
              <a:rPr lang="en-US" b="1" dirty="0" smtClean="0">
                <a:latin typeface="Franklin Gothic Book"/>
                <a:cs typeface="Franklin Gothic Book"/>
              </a:rPr>
              <a:t>Experimental Function Annotation </a:t>
            </a:r>
            <a:r>
              <a:rPr lang="en-US" b="1" dirty="0" smtClean="0">
                <a:latin typeface="Franklin Gothic Book"/>
                <a:cs typeface="Franklin Gothic Book"/>
              </a:rPr>
              <a:t>in </a:t>
            </a:r>
            <a:r>
              <a:rPr lang="en-US" b="1" dirty="0" err="1" smtClean="0">
                <a:latin typeface="Franklin Gothic Book"/>
                <a:cs typeface="Franklin Gothic Book"/>
              </a:rPr>
              <a:t>UniProt</a:t>
            </a:r>
            <a:r>
              <a:rPr lang="en-US" b="1" dirty="0" smtClean="0">
                <a:latin typeface="Franklin Gothic Book"/>
                <a:cs typeface="Franklin Gothic Book"/>
              </a:rPr>
              <a:t>-GOA, Implications </a:t>
            </a:r>
            <a:r>
              <a:rPr lang="en-US" b="1" dirty="0" smtClean="0">
                <a:latin typeface="Franklin Gothic Book"/>
                <a:cs typeface="Franklin Gothic Book"/>
              </a:rPr>
              <a:t>for </a:t>
            </a:r>
            <a:r>
              <a:rPr lang="en-US" b="1" dirty="0" smtClean="0">
                <a:latin typeface="Franklin Gothic Book"/>
                <a:cs typeface="Franklin Gothic Book"/>
              </a:rPr>
              <a:t>Function Prediction</a:t>
            </a:r>
            <a:endParaRPr lang="en-US" b="1" dirty="0">
              <a:latin typeface="Franklin Gothic Book"/>
              <a:cs typeface="Franklin Gothic Book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2712" y="4916396"/>
            <a:ext cx="7770790" cy="1752600"/>
          </a:xfrm>
        </p:spPr>
        <p:txBody>
          <a:bodyPr>
            <a:normAutofit/>
          </a:bodyPr>
          <a:lstStyle/>
          <a:p>
            <a:r>
              <a:rPr lang="en-US" sz="3000" b="1" u="sng" dirty="0" smtClean="0">
                <a:latin typeface="Franklin Gothic Book"/>
                <a:cs typeface="Franklin Gothic Book"/>
              </a:rPr>
              <a:t>Alexandra M Schnoes</a:t>
            </a:r>
            <a:r>
              <a:rPr lang="en-US" sz="3000" b="1" dirty="0" smtClean="0">
                <a:latin typeface="Franklin Gothic Book"/>
                <a:cs typeface="Franklin Gothic Book"/>
              </a:rPr>
              <a:t>, Alexander W </a:t>
            </a:r>
            <a:r>
              <a:rPr lang="en-US" sz="3000" b="1" dirty="0" err="1" smtClean="0">
                <a:latin typeface="Franklin Gothic Book"/>
                <a:cs typeface="Franklin Gothic Book"/>
              </a:rPr>
              <a:t>Thorman</a:t>
            </a:r>
            <a:r>
              <a:rPr lang="en-US" sz="3000" b="1" dirty="0" smtClean="0">
                <a:latin typeface="Franklin Gothic Book"/>
                <a:cs typeface="Franklin Gothic Book"/>
              </a:rPr>
              <a:t>, </a:t>
            </a:r>
            <a:r>
              <a:rPr lang="en-US" sz="3000" b="1" dirty="0" err="1" smtClean="0">
                <a:latin typeface="Franklin Gothic Book"/>
                <a:cs typeface="Franklin Gothic Book"/>
              </a:rPr>
              <a:t>Iddo</a:t>
            </a:r>
            <a:r>
              <a:rPr lang="en-US" sz="3000" b="1" dirty="0" smtClean="0">
                <a:latin typeface="Franklin Gothic Book"/>
                <a:cs typeface="Franklin Gothic Book"/>
              </a:rPr>
              <a:t> Friedberg</a:t>
            </a:r>
            <a:endParaRPr lang="en-US" sz="3000" b="1" dirty="0">
              <a:latin typeface="Franklin Gothic Book"/>
              <a:cs typeface="Franklin Gothic Book"/>
            </a:endParaRPr>
          </a:p>
        </p:txBody>
      </p:sp>
      <p:pic>
        <p:nvPicPr>
          <p:cNvPr id="5" name="Picture 4" descr="miami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343" y="5354790"/>
            <a:ext cx="1495777" cy="110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03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320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6/9 Species &gt; 10% Annotation Coverage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7445-12CC-E843-BFDE-06E6C9A512D8}" type="slidenum">
              <a:rPr lang="en-US" smtClean="0"/>
              <a:t>10</a:t>
            </a:fld>
            <a:endParaRPr lang="en-US"/>
          </a:p>
        </p:txBody>
      </p:sp>
      <p:pic>
        <p:nvPicPr>
          <p:cNvPr id="15" name="Picture 14" descr="ucsf_sig_rgb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5" t="16779" r="39065" b="40774"/>
          <a:stretch/>
        </p:blipFill>
        <p:spPr>
          <a:xfrm>
            <a:off x="0" y="6429427"/>
            <a:ext cx="591932" cy="265176"/>
          </a:xfrm>
          <a:prstGeom prst="rect">
            <a:avLst/>
          </a:prstGeom>
        </p:spPr>
      </p:pic>
      <p:pic>
        <p:nvPicPr>
          <p:cNvPr id="16" name="Picture 15" descr="miamilogo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0" t="1" r="28815" b="48482"/>
          <a:stretch/>
        </p:blipFill>
        <p:spPr>
          <a:xfrm>
            <a:off x="600814" y="6343487"/>
            <a:ext cx="463562" cy="407149"/>
          </a:xfrm>
          <a:prstGeom prst="rect">
            <a:avLst/>
          </a:prstGeom>
        </p:spPr>
      </p:pic>
      <p:pic>
        <p:nvPicPr>
          <p:cNvPr id="3" name="Picture 2" descr="Paper-Coverage-top50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09" y="1139354"/>
            <a:ext cx="7186980" cy="521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9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Papers Can Greatly Increase Coverage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7445-12CC-E843-BFDE-06E6C9A512D8}" type="slidenum">
              <a:rPr lang="en-US" smtClean="0"/>
              <a:t>11</a:t>
            </a:fld>
            <a:endParaRPr lang="en-US"/>
          </a:p>
        </p:txBody>
      </p:sp>
      <p:pic>
        <p:nvPicPr>
          <p:cNvPr id="13" name="Picture 12" descr="ucsf_sig_rgb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5" t="16779" r="39065" b="40774"/>
          <a:stretch/>
        </p:blipFill>
        <p:spPr>
          <a:xfrm>
            <a:off x="0" y="6429427"/>
            <a:ext cx="591932" cy="265176"/>
          </a:xfrm>
          <a:prstGeom prst="rect">
            <a:avLst/>
          </a:prstGeom>
        </p:spPr>
      </p:pic>
      <p:pic>
        <p:nvPicPr>
          <p:cNvPr id="14" name="Picture 13" descr="miamilogo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0" t="1" r="28815" b="48482"/>
          <a:stretch/>
        </p:blipFill>
        <p:spPr>
          <a:xfrm>
            <a:off x="600814" y="6343487"/>
            <a:ext cx="463562" cy="407149"/>
          </a:xfrm>
          <a:prstGeom prst="rect">
            <a:avLst/>
          </a:prstGeom>
        </p:spPr>
      </p:pic>
      <p:pic>
        <p:nvPicPr>
          <p:cNvPr id="3" name="Picture 2" descr="CumulativeSpecies50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76" y="1646912"/>
            <a:ext cx="7130434" cy="49109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58116" y="5270943"/>
            <a:ext cx="1696368" cy="116955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b="1" i="1" dirty="0" smtClean="0">
                <a:latin typeface="Franklin Gothic Book"/>
                <a:cs typeface="Franklin Gothic Book"/>
              </a:rPr>
              <a:t>Papers sorted by number of annotations, top 50 in each species</a:t>
            </a:r>
            <a:endParaRPr lang="en-US" sz="1400" b="1" i="1" dirty="0">
              <a:latin typeface="Franklin Gothic Book"/>
              <a:cs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601075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733" y="274638"/>
            <a:ext cx="8267067" cy="1183772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What are the coverage propensities for common terms in the global top 50 papers?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7445-12CC-E843-BFDE-06E6C9A512D8}" type="slidenum">
              <a:rPr lang="en-US" smtClean="0"/>
              <a:t>12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962258" y="2271912"/>
            <a:ext cx="7064132" cy="2421270"/>
            <a:chOff x="14067729" y="32358387"/>
            <a:chExt cx="8894827" cy="1951552"/>
          </a:xfrm>
        </p:grpSpPr>
        <p:pic>
          <p:nvPicPr>
            <p:cNvPr id="29" name="Picture 28" descr="Top5GOTerms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096" b="-2057"/>
            <a:stretch/>
          </p:blipFill>
          <p:spPr>
            <a:xfrm>
              <a:off x="14067729" y="32358387"/>
              <a:ext cx="8894827" cy="19515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8" name="Rectangle 37"/>
            <p:cNvSpPr/>
            <p:nvPr/>
          </p:nvSpPr>
          <p:spPr>
            <a:xfrm>
              <a:off x="14148355" y="32897862"/>
              <a:ext cx="1464881" cy="24846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400" b="1" i="1" dirty="0">
                  <a:latin typeface="Franklin Gothic Book"/>
                  <a:cs typeface="Franklin Gothic Book"/>
                </a:rPr>
                <a:t>A. thaliana</a:t>
              </a:r>
              <a:r>
                <a:rPr lang="en-US" sz="1400" dirty="0">
                  <a:latin typeface="Franklin Gothic Book"/>
                  <a:cs typeface="Franklin Gothic Book"/>
                </a:rPr>
                <a:t> </a:t>
              </a:r>
              <a:endParaRPr lang="en-US" sz="1400" b="1" dirty="0" smtClean="0">
                <a:latin typeface="Franklin Gothic Book"/>
                <a:cs typeface="Franklin Gothic Book"/>
              </a:endParaRPr>
            </a:p>
          </p:txBody>
        </p:sp>
      </p:grpSp>
      <p:pic>
        <p:nvPicPr>
          <p:cNvPr id="42" name="Picture 41" descr="ucsf_sig_rgb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5" t="16779" r="39065" b="40774"/>
          <a:stretch/>
        </p:blipFill>
        <p:spPr>
          <a:xfrm>
            <a:off x="0" y="6429427"/>
            <a:ext cx="591932" cy="265176"/>
          </a:xfrm>
          <a:prstGeom prst="rect">
            <a:avLst/>
          </a:prstGeom>
        </p:spPr>
      </p:pic>
      <p:pic>
        <p:nvPicPr>
          <p:cNvPr id="43" name="Picture 42" descr="miamilogo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0" t="1" r="28815" b="48482"/>
          <a:stretch/>
        </p:blipFill>
        <p:spPr>
          <a:xfrm>
            <a:off x="600814" y="6343487"/>
            <a:ext cx="463562" cy="40714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86565" y="4295827"/>
            <a:ext cx="7021546" cy="21826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781706" y="4295827"/>
            <a:ext cx="3849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ranklin Gothic Book"/>
                <a:cs typeface="Franklin Gothic Book"/>
              </a:rPr>
              <a:t>% Annotation Coverage, Relative to Each Species</a:t>
            </a:r>
            <a:endParaRPr lang="en-US" sz="1400" dirty="0">
              <a:latin typeface="Franklin Gothic Book"/>
              <a:cs typeface="Franklin Gothic Book"/>
            </a:endParaRPr>
          </a:p>
        </p:txBody>
      </p:sp>
      <p:pic>
        <p:nvPicPr>
          <p:cNvPr id="19" name="Picture 18" descr="Top50Distribution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6" y="5101703"/>
            <a:ext cx="2362677" cy="161740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15544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ucsf_sig_rgb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5" t="16779" r="39065" b="40774"/>
          <a:stretch/>
        </p:blipFill>
        <p:spPr>
          <a:xfrm>
            <a:off x="0" y="6429427"/>
            <a:ext cx="591932" cy="265176"/>
          </a:xfrm>
          <a:prstGeom prst="rect">
            <a:avLst/>
          </a:prstGeom>
        </p:spPr>
      </p:pic>
      <p:pic>
        <p:nvPicPr>
          <p:cNvPr id="43" name="Picture 42" descr="miamilogo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0" t="1" r="28815" b="48482"/>
          <a:stretch/>
        </p:blipFill>
        <p:spPr>
          <a:xfrm>
            <a:off x="600814" y="6343487"/>
            <a:ext cx="463562" cy="40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4218" y="1600200"/>
            <a:ext cx="2892582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Certain terms predominantly occur in high-annotating papers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7445-12CC-E843-BFDE-06E6C9A512D8}" type="slidenum">
              <a:rPr lang="en-US" smtClean="0"/>
              <a:t>13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9688" y="19417"/>
            <a:ext cx="5566371" cy="6838583"/>
            <a:chOff x="14067734" y="23659358"/>
            <a:chExt cx="8894831" cy="10865421"/>
          </a:xfrm>
        </p:grpSpPr>
        <p:pic>
          <p:nvPicPr>
            <p:cNvPr id="29" name="Picture 28" descr="Top5GOTerms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7734" y="23659358"/>
              <a:ext cx="8894831" cy="1086542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  <p:sp>
          <p:nvSpPr>
            <p:cNvPr id="30" name="Rectangle 29"/>
            <p:cNvSpPr/>
            <p:nvPr/>
          </p:nvSpPr>
          <p:spPr>
            <a:xfrm>
              <a:off x="14148359" y="24618160"/>
              <a:ext cx="1604764" cy="4057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b="1" i="1" dirty="0">
                  <a:latin typeface="Franklin Gothic Book"/>
                  <a:cs typeface="Franklin Gothic Book"/>
                </a:rPr>
                <a:t>S. </a:t>
              </a:r>
              <a:r>
                <a:rPr lang="en-US" sz="1050" b="1" i="1" dirty="0" err="1">
                  <a:latin typeface="Franklin Gothic Book"/>
                  <a:cs typeface="Franklin Gothic Book"/>
                </a:rPr>
                <a:t>cerevisiae</a:t>
              </a:r>
              <a:r>
                <a:rPr lang="en-US" sz="1050" dirty="0">
                  <a:latin typeface="Franklin Gothic Book"/>
                  <a:cs typeface="Franklin Gothic Book"/>
                </a:rPr>
                <a:t> </a:t>
              </a:r>
              <a:endParaRPr lang="en-US" sz="1050" b="1" dirty="0" smtClean="0">
                <a:latin typeface="Franklin Gothic Book"/>
                <a:cs typeface="Franklin Gothic Book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4130716" y="25736588"/>
              <a:ext cx="1622406" cy="4057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b="1" i="1" dirty="0">
                  <a:latin typeface="Franklin Gothic Book"/>
                  <a:cs typeface="Franklin Gothic Book"/>
                </a:rPr>
                <a:t>S. </a:t>
              </a:r>
              <a:r>
                <a:rPr lang="en-US" sz="1050" b="1" i="1" dirty="0" err="1">
                  <a:latin typeface="Franklin Gothic Book"/>
                  <a:cs typeface="Franklin Gothic Book"/>
                </a:rPr>
                <a:t>pombe</a:t>
              </a:r>
              <a:r>
                <a:rPr lang="en-US" sz="1050" dirty="0">
                  <a:latin typeface="Franklin Gothic Book"/>
                  <a:cs typeface="Franklin Gothic Book"/>
                </a:rPr>
                <a:t> </a:t>
              </a:r>
              <a:endParaRPr lang="en-US" sz="1050" b="1" dirty="0" smtClean="0">
                <a:latin typeface="Franklin Gothic Book"/>
                <a:cs typeface="Franklin Gothic Book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4130716" y="26952814"/>
              <a:ext cx="1996568" cy="4057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b="1" i="1" dirty="0">
                  <a:latin typeface="Franklin Gothic Book"/>
                  <a:cs typeface="Franklin Gothic Book"/>
                </a:rPr>
                <a:t>M. tuberculosis</a:t>
              </a:r>
              <a:r>
                <a:rPr lang="en-US" sz="1050" dirty="0">
                  <a:latin typeface="Franklin Gothic Book"/>
                  <a:cs typeface="Franklin Gothic Book"/>
                </a:rPr>
                <a:t> </a:t>
              </a:r>
              <a:endParaRPr lang="en-US" sz="1050" b="1" dirty="0" smtClean="0">
                <a:latin typeface="Franklin Gothic Book"/>
                <a:cs typeface="Franklin Gothic Book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4129645" y="27902935"/>
              <a:ext cx="1464881" cy="4057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b="1" i="1" dirty="0">
                  <a:latin typeface="Franklin Gothic Book"/>
                  <a:cs typeface="Franklin Gothic Book"/>
                </a:rPr>
                <a:t>Mouse</a:t>
              </a:r>
              <a:r>
                <a:rPr lang="en-US" sz="1050" dirty="0">
                  <a:latin typeface="Franklin Gothic Book"/>
                  <a:cs typeface="Franklin Gothic Book"/>
                </a:rPr>
                <a:t> </a:t>
              </a:r>
              <a:endParaRPr lang="en-US" sz="1050" b="1" dirty="0" smtClean="0">
                <a:latin typeface="Franklin Gothic Book"/>
                <a:cs typeface="Franklin Gothic Book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4129645" y="28959415"/>
              <a:ext cx="1464881" cy="4057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b="1" i="1" dirty="0">
                  <a:latin typeface="Franklin Gothic Book"/>
                  <a:cs typeface="Franklin Gothic Book"/>
                </a:rPr>
                <a:t>Human</a:t>
              </a:r>
              <a:r>
                <a:rPr lang="en-US" sz="1050" dirty="0">
                  <a:latin typeface="Franklin Gothic Book"/>
                  <a:cs typeface="Franklin Gothic Book"/>
                </a:rPr>
                <a:t> </a:t>
              </a:r>
              <a:endParaRPr lang="en-US" sz="1050" b="1" dirty="0" smtClean="0">
                <a:latin typeface="Franklin Gothic Book"/>
                <a:cs typeface="Franklin Gothic Book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4129645" y="30102416"/>
              <a:ext cx="1748053" cy="6639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b="1" i="1" dirty="0">
                  <a:latin typeface="Franklin Gothic Book"/>
                  <a:cs typeface="Franklin Gothic Book"/>
                </a:rPr>
                <a:t>D. melanogaster</a:t>
              </a:r>
              <a:r>
                <a:rPr lang="en-US" sz="1050" dirty="0">
                  <a:latin typeface="Franklin Gothic Book"/>
                  <a:cs typeface="Franklin Gothic Book"/>
                </a:rPr>
                <a:t> </a:t>
              </a:r>
              <a:endParaRPr lang="en-US" sz="1050" b="1" dirty="0" smtClean="0">
                <a:latin typeface="Franklin Gothic Book"/>
                <a:cs typeface="Franklin Gothic Book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4130713" y="31254786"/>
              <a:ext cx="2068514" cy="4057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b="1" i="1" dirty="0">
                  <a:latin typeface="Franklin Gothic Book"/>
                  <a:cs typeface="Franklin Gothic Book"/>
                </a:rPr>
                <a:t>D. </a:t>
              </a:r>
              <a:r>
                <a:rPr lang="en-US" sz="1050" b="1" i="1" dirty="0" err="1">
                  <a:latin typeface="Franklin Gothic Book"/>
                  <a:cs typeface="Franklin Gothic Book"/>
                </a:rPr>
                <a:t>discoideum</a:t>
              </a:r>
              <a:r>
                <a:rPr lang="en-US" sz="1050" dirty="0">
                  <a:latin typeface="Franklin Gothic Book"/>
                  <a:cs typeface="Franklin Gothic Book"/>
                </a:rPr>
                <a:t> </a:t>
              </a:r>
              <a:endParaRPr lang="en-US" sz="1050" b="1" dirty="0" smtClean="0">
                <a:latin typeface="Franklin Gothic Book"/>
                <a:cs typeface="Franklin Gothic Book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4122758" y="31698676"/>
              <a:ext cx="1464880" cy="4057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b="1" i="1" dirty="0">
                  <a:latin typeface="Franklin Gothic Book"/>
                  <a:cs typeface="Franklin Gothic Book"/>
                </a:rPr>
                <a:t>C. </a:t>
              </a:r>
              <a:r>
                <a:rPr lang="en-US" sz="1050" b="1" i="1" dirty="0" err="1">
                  <a:latin typeface="Franklin Gothic Book"/>
                  <a:cs typeface="Franklin Gothic Book"/>
                </a:rPr>
                <a:t>elegans</a:t>
              </a:r>
              <a:r>
                <a:rPr lang="en-US" sz="1050" dirty="0">
                  <a:latin typeface="Franklin Gothic Book"/>
                  <a:cs typeface="Franklin Gothic Book"/>
                </a:rPr>
                <a:t> </a:t>
              </a:r>
              <a:endParaRPr lang="en-US" sz="1050" b="1" dirty="0" smtClean="0">
                <a:latin typeface="Franklin Gothic Book"/>
                <a:cs typeface="Franklin Gothic Book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4148356" y="32897862"/>
              <a:ext cx="1464880" cy="4057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b="1" i="1" dirty="0">
                  <a:latin typeface="Franklin Gothic Book"/>
                  <a:cs typeface="Franklin Gothic Book"/>
                </a:rPr>
                <a:t>A. thaliana</a:t>
              </a:r>
              <a:r>
                <a:rPr lang="en-US" sz="1050" dirty="0">
                  <a:latin typeface="Franklin Gothic Book"/>
                  <a:cs typeface="Franklin Gothic Book"/>
                </a:rPr>
                <a:t> </a:t>
              </a:r>
              <a:endParaRPr lang="en-US" sz="1050" b="1" dirty="0" smtClean="0">
                <a:latin typeface="Franklin Gothic Book"/>
                <a:cs typeface="Franklin Gothic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8590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ucsf_sig_rgb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5" t="16779" r="39065" b="40774"/>
          <a:stretch/>
        </p:blipFill>
        <p:spPr>
          <a:xfrm>
            <a:off x="0" y="6429427"/>
            <a:ext cx="591932" cy="265176"/>
          </a:xfrm>
          <a:prstGeom prst="rect">
            <a:avLst/>
          </a:prstGeom>
        </p:spPr>
      </p:pic>
      <p:pic>
        <p:nvPicPr>
          <p:cNvPr id="43" name="Picture 42" descr="miamilogo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0" t="1" r="28815" b="48482"/>
          <a:stretch/>
        </p:blipFill>
        <p:spPr>
          <a:xfrm>
            <a:off x="600814" y="6343487"/>
            <a:ext cx="463562" cy="4071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7445-12CC-E843-BFDE-06E6C9A512D8}" type="slidenum">
              <a:rPr lang="en-US" smtClean="0"/>
              <a:t>14</a:t>
            </a:fld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15019" y="49902"/>
            <a:ext cx="5566371" cy="6799569"/>
            <a:chOff x="13867026" y="23693786"/>
            <a:chExt cx="8894827" cy="10865428"/>
          </a:xfrm>
        </p:grpSpPr>
        <p:grpSp>
          <p:nvGrpSpPr>
            <p:cNvPr id="6" name="Group 5"/>
            <p:cNvGrpSpPr/>
            <p:nvPr/>
          </p:nvGrpSpPr>
          <p:grpSpPr>
            <a:xfrm>
              <a:off x="13867026" y="23693786"/>
              <a:ext cx="8894827" cy="10865428"/>
              <a:chOff x="14067729" y="23659375"/>
              <a:chExt cx="8894827" cy="10865428"/>
            </a:xfrm>
          </p:grpSpPr>
          <p:pic>
            <p:nvPicPr>
              <p:cNvPr id="29" name="Picture 28" descr="Top5GOTerms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67729" y="23659375"/>
                <a:ext cx="8894827" cy="10865428"/>
              </a:xfrm>
              <a:prstGeom prst="rect">
                <a:avLst/>
              </a:prstGeom>
            </p:spPr>
          </p:pic>
          <p:sp>
            <p:nvSpPr>
              <p:cNvPr id="30" name="Rectangle 29"/>
              <p:cNvSpPr/>
              <p:nvPr/>
            </p:nvSpPr>
            <p:spPr>
              <a:xfrm>
                <a:off x="14148354" y="24618177"/>
                <a:ext cx="1604764" cy="4057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50" b="1" i="1" dirty="0">
                    <a:latin typeface="Franklin Gothic Book"/>
                    <a:cs typeface="Franklin Gothic Book"/>
                  </a:rPr>
                  <a:t>S. </a:t>
                </a:r>
                <a:r>
                  <a:rPr lang="en-US" sz="1050" b="1" i="1" dirty="0" err="1">
                    <a:latin typeface="Franklin Gothic Book"/>
                    <a:cs typeface="Franklin Gothic Book"/>
                  </a:rPr>
                  <a:t>cerevisiae</a:t>
                </a:r>
                <a:r>
                  <a:rPr lang="en-US" sz="1050" dirty="0">
                    <a:latin typeface="Franklin Gothic Book"/>
                    <a:cs typeface="Franklin Gothic Book"/>
                  </a:rPr>
                  <a:t> </a:t>
                </a:r>
                <a:endParaRPr lang="en-US" sz="1050" b="1" dirty="0" smtClean="0">
                  <a:latin typeface="Franklin Gothic Book"/>
                  <a:cs typeface="Franklin Gothic Book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14130711" y="25736606"/>
                <a:ext cx="1622405" cy="4057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50" b="1" i="1" dirty="0">
                    <a:latin typeface="Franklin Gothic Book"/>
                    <a:cs typeface="Franklin Gothic Book"/>
                  </a:rPr>
                  <a:t>S. </a:t>
                </a:r>
                <a:r>
                  <a:rPr lang="en-US" sz="1050" b="1" i="1" dirty="0" err="1">
                    <a:latin typeface="Franklin Gothic Book"/>
                    <a:cs typeface="Franklin Gothic Book"/>
                  </a:rPr>
                  <a:t>pombe</a:t>
                </a:r>
                <a:r>
                  <a:rPr lang="en-US" sz="1050" dirty="0">
                    <a:latin typeface="Franklin Gothic Book"/>
                    <a:cs typeface="Franklin Gothic Book"/>
                  </a:rPr>
                  <a:t> </a:t>
                </a:r>
                <a:endParaRPr lang="en-US" sz="1050" b="1" dirty="0" smtClean="0">
                  <a:latin typeface="Franklin Gothic Book"/>
                  <a:cs typeface="Franklin Gothic Book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4130711" y="26952829"/>
                <a:ext cx="1996567" cy="4057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50" b="1" i="1" dirty="0">
                    <a:latin typeface="Franklin Gothic Book"/>
                    <a:cs typeface="Franklin Gothic Book"/>
                  </a:rPr>
                  <a:t>M. tuberculosis</a:t>
                </a:r>
                <a:r>
                  <a:rPr lang="en-US" sz="1050" dirty="0">
                    <a:latin typeface="Franklin Gothic Book"/>
                    <a:cs typeface="Franklin Gothic Book"/>
                  </a:rPr>
                  <a:t> </a:t>
                </a:r>
                <a:endParaRPr lang="en-US" sz="1050" b="1" dirty="0" smtClean="0">
                  <a:latin typeface="Franklin Gothic Book"/>
                  <a:cs typeface="Franklin Gothic Book"/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14129640" y="27902952"/>
                <a:ext cx="1464880" cy="4057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50" b="1" i="1" dirty="0">
                    <a:latin typeface="Franklin Gothic Book"/>
                    <a:cs typeface="Franklin Gothic Book"/>
                  </a:rPr>
                  <a:t>Mouse</a:t>
                </a:r>
                <a:r>
                  <a:rPr lang="en-US" sz="1050" dirty="0">
                    <a:latin typeface="Franklin Gothic Book"/>
                    <a:cs typeface="Franklin Gothic Book"/>
                  </a:rPr>
                  <a:t> </a:t>
                </a:r>
                <a:endParaRPr lang="en-US" sz="1050" b="1" dirty="0" smtClean="0">
                  <a:latin typeface="Franklin Gothic Book"/>
                  <a:cs typeface="Franklin Gothic Book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4129640" y="28959429"/>
                <a:ext cx="1464880" cy="4057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50" b="1" i="1" dirty="0">
                    <a:latin typeface="Franklin Gothic Book"/>
                    <a:cs typeface="Franklin Gothic Book"/>
                  </a:rPr>
                  <a:t>Human</a:t>
                </a:r>
                <a:r>
                  <a:rPr lang="en-US" sz="1050" dirty="0">
                    <a:latin typeface="Franklin Gothic Book"/>
                    <a:cs typeface="Franklin Gothic Book"/>
                  </a:rPr>
                  <a:t> </a:t>
                </a:r>
                <a:endParaRPr lang="en-US" sz="1050" b="1" dirty="0" smtClean="0">
                  <a:latin typeface="Franklin Gothic Book"/>
                  <a:cs typeface="Franklin Gothic Book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14129640" y="30102428"/>
                <a:ext cx="1748053" cy="6639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50" b="1" i="1" dirty="0">
                    <a:latin typeface="Franklin Gothic Book"/>
                    <a:cs typeface="Franklin Gothic Book"/>
                  </a:rPr>
                  <a:t>D. melanogaster</a:t>
                </a:r>
                <a:r>
                  <a:rPr lang="en-US" sz="1050" dirty="0">
                    <a:latin typeface="Franklin Gothic Book"/>
                    <a:cs typeface="Franklin Gothic Book"/>
                  </a:rPr>
                  <a:t> </a:t>
                </a:r>
                <a:endParaRPr lang="en-US" sz="1050" b="1" dirty="0" smtClean="0">
                  <a:latin typeface="Franklin Gothic Book"/>
                  <a:cs typeface="Franklin Gothic Book"/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4130711" y="31254794"/>
                <a:ext cx="2068513" cy="4057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50" b="1" i="1" dirty="0">
                    <a:latin typeface="Franklin Gothic Book"/>
                    <a:cs typeface="Franklin Gothic Book"/>
                  </a:rPr>
                  <a:t>D. </a:t>
                </a:r>
                <a:r>
                  <a:rPr lang="en-US" sz="1050" b="1" i="1" dirty="0" err="1">
                    <a:latin typeface="Franklin Gothic Book"/>
                    <a:cs typeface="Franklin Gothic Book"/>
                  </a:rPr>
                  <a:t>discoideum</a:t>
                </a:r>
                <a:r>
                  <a:rPr lang="en-US" sz="1050" dirty="0">
                    <a:latin typeface="Franklin Gothic Book"/>
                    <a:cs typeface="Franklin Gothic Book"/>
                  </a:rPr>
                  <a:t> </a:t>
                </a:r>
                <a:endParaRPr lang="en-US" sz="1050" b="1" dirty="0" smtClean="0">
                  <a:latin typeface="Franklin Gothic Book"/>
                  <a:cs typeface="Franklin Gothic Book"/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14122759" y="31698691"/>
                <a:ext cx="1464880" cy="4057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50" b="1" i="1" dirty="0">
                    <a:latin typeface="Franklin Gothic Book"/>
                    <a:cs typeface="Franklin Gothic Book"/>
                  </a:rPr>
                  <a:t>C. </a:t>
                </a:r>
                <a:r>
                  <a:rPr lang="en-US" sz="1050" b="1" i="1" dirty="0" err="1">
                    <a:latin typeface="Franklin Gothic Book"/>
                    <a:cs typeface="Franklin Gothic Book"/>
                  </a:rPr>
                  <a:t>elegans</a:t>
                </a:r>
                <a:r>
                  <a:rPr lang="en-US" sz="1050" dirty="0">
                    <a:latin typeface="Franklin Gothic Book"/>
                    <a:cs typeface="Franklin Gothic Book"/>
                  </a:rPr>
                  <a:t> </a:t>
                </a:r>
                <a:endParaRPr lang="en-US" sz="1050" b="1" dirty="0" smtClean="0">
                  <a:latin typeface="Franklin Gothic Book"/>
                  <a:cs typeface="Franklin Gothic Book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14148356" y="32897862"/>
                <a:ext cx="1464880" cy="4057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50" b="1" i="1" dirty="0">
                    <a:latin typeface="Franklin Gothic Book"/>
                    <a:cs typeface="Franklin Gothic Book"/>
                  </a:rPr>
                  <a:t>A. thaliana</a:t>
                </a:r>
                <a:r>
                  <a:rPr lang="en-US" sz="1050" dirty="0">
                    <a:latin typeface="Franklin Gothic Book"/>
                    <a:cs typeface="Franklin Gothic Book"/>
                  </a:rPr>
                  <a:t> </a:t>
                </a:r>
                <a:endParaRPr lang="en-US" sz="1050" b="1" dirty="0" smtClean="0">
                  <a:latin typeface="Franklin Gothic Book"/>
                  <a:cs typeface="Franklin Gothic Book"/>
                </a:endParaRPr>
              </a:p>
            </p:txBody>
          </p:sp>
        </p:grpSp>
        <p:sp>
          <p:nvSpPr>
            <p:cNvPr id="7" name="Rectangle 6"/>
            <p:cNvSpPr/>
            <p:nvPr/>
          </p:nvSpPr>
          <p:spPr>
            <a:xfrm>
              <a:off x="16591625" y="24880337"/>
              <a:ext cx="559200" cy="15544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shade val="51000"/>
                    <a:satMod val="130000"/>
                    <a:alpha val="6000"/>
                  </a:schemeClr>
                </a:gs>
                <a:gs pos="80000">
                  <a:schemeClr val="accent2">
                    <a:shade val="93000"/>
                    <a:satMod val="130000"/>
                    <a:alpha val="6000"/>
                  </a:schemeClr>
                </a:gs>
                <a:gs pos="100000">
                  <a:schemeClr val="accent2">
                    <a:shade val="94000"/>
                    <a:satMod val="135000"/>
                    <a:alpha val="6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6143046" y="25084907"/>
              <a:ext cx="1007779" cy="15544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shade val="51000"/>
                    <a:satMod val="130000"/>
                    <a:alpha val="6000"/>
                  </a:schemeClr>
                </a:gs>
                <a:gs pos="80000">
                  <a:schemeClr val="accent2">
                    <a:shade val="93000"/>
                    <a:satMod val="130000"/>
                    <a:alpha val="6000"/>
                  </a:schemeClr>
                </a:gs>
                <a:gs pos="100000">
                  <a:schemeClr val="accent2">
                    <a:shade val="94000"/>
                    <a:satMod val="135000"/>
                    <a:alpha val="6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6445058" y="25278089"/>
              <a:ext cx="705767" cy="15544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shade val="51000"/>
                    <a:satMod val="130000"/>
                    <a:alpha val="6000"/>
                  </a:schemeClr>
                </a:gs>
                <a:gs pos="80000">
                  <a:schemeClr val="accent2">
                    <a:shade val="93000"/>
                    <a:satMod val="130000"/>
                    <a:alpha val="6000"/>
                  </a:schemeClr>
                </a:gs>
                <a:gs pos="100000">
                  <a:schemeClr val="accent2">
                    <a:shade val="94000"/>
                    <a:satMod val="135000"/>
                    <a:alpha val="6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193629" y="25471271"/>
              <a:ext cx="957196" cy="15544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shade val="51000"/>
                    <a:satMod val="130000"/>
                    <a:alpha val="6000"/>
                  </a:schemeClr>
                </a:gs>
                <a:gs pos="80000">
                  <a:schemeClr val="accent2">
                    <a:shade val="93000"/>
                    <a:satMod val="130000"/>
                    <a:alpha val="6000"/>
                  </a:schemeClr>
                </a:gs>
                <a:gs pos="100000">
                  <a:schemeClr val="accent2">
                    <a:shade val="94000"/>
                    <a:satMod val="135000"/>
                    <a:alpha val="6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193629" y="25880003"/>
              <a:ext cx="957196" cy="15544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shade val="51000"/>
                    <a:satMod val="130000"/>
                    <a:alpha val="6000"/>
                  </a:schemeClr>
                </a:gs>
                <a:gs pos="80000">
                  <a:schemeClr val="accent2">
                    <a:shade val="93000"/>
                    <a:satMod val="130000"/>
                    <a:alpha val="6000"/>
                  </a:schemeClr>
                </a:gs>
                <a:gs pos="100000">
                  <a:schemeClr val="accent2">
                    <a:shade val="94000"/>
                    <a:satMod val="135000"/>
                    <a:alpha val="6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5676990" y="24679098"/>
              <a:ext cx="1473835" cy="15544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shade val="51000"/>
                    <a:satMod val="130000"/>
                    <a:alpha val="6000"/>
                  </a:schemeClr>
                </a:gs>
                <a:gs pos="80000">
                  <a:schemeClr val="accent2">
                    <a:shade val="93000"/>
                    <a:satMod val="130000"/>
                    <a:alpha val="6000"/>
                  </a:schemeClr>
                </a:gs>
                <a:gs pos="100000">
                  <a:schemeClr val="accent2">
                    <a:shade val="94000"/>
                    <a:satMod val="135000"/>
                    <a:alpha val="6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5676990" y="26072968"/>
              <a:ext cx="1473835" cy="15544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shade val="51000"/>
                    <a:satMod val="130000"/>
                    <a:alpha val="6000"/>
                  </a:schemeClr>
                </a:gs>
                <a:gs pos="80000">
                  <a:schemeClr val="accent2">
                    <a:shade val="93000"/>
                    <a:satMod val="130000"/>
                    <a:alpha val="6000"/>
                  </a:schemeClr>
                </a:gs>
                <a:gs pos="100000">
                  <a:schemeClr val="accent2">
                    <a:shade val="94000"/>
                    <a:satMod val="135000"/>
                    <a:alpha val="6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6445058" y="26275216"/>
              <a:ext cx="705767" cy="15544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shade val="51000"/>
                    <a:satMod val="130000"/>
                    <a:alpha val="6000"/>
                  </a:schemeClr>
                </a:gs>
                <a:gs pos="80000">
                  <a:schemeClr val="accent2">
                    <a:shade val="93000"/>
                    <a:satMod val="130000"/>
                    <a:alpha val="6000"/>
                  </a:schemeClr>
                </a:gs>
                <a:gs pos="100000">
                  <a:schemeClr val="accent2">
                    <a:shade val="94000"/>
                    <a:satMod val="135000"/>
                    <a:alpha val="6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6626581" y="26470384"/>
              <a:ext cx="524244" cy="15544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shade val="51000"/>
                    <a:satMod val="130000"/>
                    <a:alpha val="6000"/>
                  </a:schemeClr>
                </a:gs>
                <a:gs pos="80000">
                  <a:schemeClr val="accent2">
                    <a:shade val="93000"/>
                    <a:satMod val="130000"/>
                    <a:alpha val="6000"/>
                  </a:schemeClr>
                </a:gs>
                <a:gs pos="100000">
                  <a:schemeClr val="accent2">
                    <a:shade val="94000"/>
                    <a:satMod val="135000"/>
                    <a:alpha val="6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6591625" y="26669762"/>
              <a:ext cx="559200" cy="15544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shade val="51000"/>
                    <a:satMod val="130000"/>
                    <a:alpha val="6000"/>
                  </a:schemeClr>
                </a:gs>
                <a:gs pos="80000">
                  <a:schemeClr val="accent2">
                    <a:shade val="93000"/>
                    <a:satMod val="130000"/>
                    <a:alpha val="6000"/>
                  </a:schemeClr>
                </a:gs>
                <a:gs pos="100000">
                  <a:schemeClr val="accent2">
                    <a:shade val="94000"/>
                    <a:satMod val="135000"/>
                    <a:alpha val="6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6626581" y="27252249"/>
              <a:ext cx="524244" cy="15544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shade val="51000"/>
                    <a:satMod val="130000"/>
                    <a:alpha val="6000"/>
                  </a:schemeClr>
                </a:gs>
                <a:gs pos="80000">
                  <a:schemeClr val="accent2">
                    <a:shade val="93000"/>
                    <a:satMod val="130000"/>
                    <a:alpha val="6000"/>
                  </a:schemeClr>
                </a:gs>
                <a:gs pos="100000">
                  <a:schemeClr val="accent2">
                    <a:shade val="94000"/>
                    <a:satMod val="135000"/>
                    <a:alpha val="6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6626581" y="27461687"/>
              <a:ext cx="524244" cy="15544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shade val="51000"/>
                    <a:satMod val="130000"/>
                    <a:alpha val="6000"/>
                  </a:schemeClr>
                </a:gs>
                <a:gs pos="80000">
                  <a:schemeClr val="accent2">
                    <a:shade val="93000"/>
                    <a:satMod val="130000"/>
                    <a:alpha val="6000"/>
                  </a:schemeClr>
                </a:gs>
                <a:gs pos="100000">
                  <a:schemeClr val="accent2">
                    <a:shade val="94000"/>
                    <a:satMod val="135000"/>
                    <a:alpha val="6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6143046" y="28453100"/>
              <a:ext cx="1007779" cy="15544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shade val="51000"/>
                    <a:satMod val="130000"/>
                    <a:alpha val="6000"/>
                  </a:schemeClr>
                </a:gs>
                <a:gs pos="80000">
                  <a:schemeClr val="accent2">
                    <a:shade val="93000"/>
                    <a:satMod val="130000"/>
                    <a:alpha val="6000"/>
                  </a:schemeClr>
                </a:gs>
                <a:gs pos="100000">
                  <a:schemeClr val="accent2">
                    <a:shade val="94000"/>
                    <a:satMod val="135000"/>
                    <a:alpha val="6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6193629" y="28653973"/>
              <a:ext cx="957196" cy="15544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shade val="51000"/>
                    <a:satMod val="130000"/>
                    <a:alpha val="6000"/>
                  </a:schemeClr>
                </a:gs>
                <a:gs pos="80000">
                  <a:schemeClr val="accent2">
                    <a:shade val="93000"/>
                    <a:satMod val="130000"/>
                    <a:alpha val="6000"/>
                  </a:schemeClr>
                </a:gs>
                <a:gs pos="100000">
                  <a:schemeClr val="accent2">
                    <a:shade val="94000"/>
                    <a:satMod val="135000"/>
                    <a:alpha val="6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6193629" y="29039401"/>
              <a:ext cx="957196" cy="15544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shade val="51000"/>
                    <a:satMod val="130000"/>
                    <a:alpha val="6000"/>
                  </a:schemeClr>
                </a:gs>
                <a:gs pos="80000">
                  <a:schemeClr val="accent2">
                    <a:shade val="93000"/>
                    <a:satMod val="130000"/>
                    <a:alpha val="6000"/>
                  </a:schemeClr>
                </a:gs>
                <a:gs pos="100000">
                  <a:schemeClr val="accent2">
                    <a:shade val="94000"/>
                    <a:satMod val="135000"/>
                    <a:alpha val="6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5926577" y="27664533"/>
              <a:ext cx="1224248" cy="15544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shade val="51000"/>
                    <a:satMod val="130000"/>
                    <a:alpha val="6000"/>
                  </a:schemeClr>
                </a:gs>
                <a:gs pos="80000">
                  <a:schemeClr val="accent2">
                    <a:shade val="93000"/>
                    <a:satMod val="130000"/>
                    <a:alpha val="6000"/>
                  </a:schemeClr>
                </a:gs>
                <a:gs pos="100000">
                  <a:schemeClr val="accent2">
                    <a:shade val="94000"/>
                    <a:satMod val="135000"/>
                    <a:alpha val="6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5926577" y="29235545"/>
              <a:ext cx="1224248" cy="15544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shade val="51000"/>
                    <a:satMod val="130000"/>
                    <a:alpha val="6000"/>
                  </a:schemeClr>
                </a:gs>
                <a:gs pos="80000">
                  <a:schemeClr val="accent2">
                    <a:shade val="93000"/>
                    <a:satMod val="130000"/>
                    <a:alpha val="6000"/>
                  </a:schemeClr>
                </a:gs>
                <a:gs pos="100000">
                  <a:schemeClr val="accent2">
                    <a:shade val="94000"/>
                    <a:satMod val="135000"/>
                    <a:alpha val="6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6445058" y="29636672"/>
              <a:ext cx="705767" cy="15544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shade val="51000"/>
                    <a:satMod val="130000"/>
                    <a:alpha val="6000"/>
                  </a:schemeClr>
                </a:gs>
                <a:gs pos="80000">
                  <a:schemeClr val="accent2">
                    <a:shade val="93000"/>
                    <a:satMod val="130000"/>
                    <a:alpha val="6000"/>
                  </a:schemeClr>
                </a:gs>
                <a:gs pos="100000">
                  <a:schemeClr val="accent2">
                    <a:shade val="94000"/>
                    <a:satMod val="135000"/>
                    <a:alpha val="6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6591625" y="29827076"/>
              <a:ext cx="559200" cy="15544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shade val="51000"/>
                    <a:satMod val="130000"/>
                    <a:alpha val="6000"/>
                  </a:schemeClr>
                </a:gs>
                <a:gs pos="80000">
                  <a:schemeClr val="accent2">
                    <a:shade val="93000"/>
                    <a:satMod val="130000"/>
                    <a:alpha val="6000"/>
                  </a:schemeClr>
                </a:gs>
                <a:gs pos="100000">
                  <a:schemeClr val="accent2">
                    <a:shade val="94000"/>
                    <a:satMod val="135000"/>
                    <a:alpha val="6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6626581" y="32005233"/>
              <a:ext cx="524244" cy="15544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shade val="51000"/>
                    <a:satMod val="130000"/>
                    <a:alpha val="6000"/>
                  </a:schemeClr>
                </a:gs>
                <a:gs pos="80000">
                  <a:schemeClr val="accent2">
                    <a:shade val="93000"/>
                    <a:satMod val="130000"/>
                    <a:alpha val="6000"/>
                  </a:schemeClr>
                </a:gs>
                <a:gs pos="100000">
                  <a:schemeClr val="accent2">
                    <a:shade val="94000"/>
                    <a:satMod val="135000"/>
                    <a:alpha val="6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6626581" y="33389643"/>
              <a:ext cx="524244" cy="15544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shade val="51000"/>
                    <a:satMod val="130000"/>
                    <a:alpha val="6000"/>
                  </a:schemeClr>
                </a:gs>
                <a:gs pos="80000">
                  <a:schemeClr val="accent2">
                    <a:shade val="93000"/>
                    <a:satMod val="130000"/>
                    <a:alpha val="6000"/>
                  </a:schemeClr>
                </a:gs>
                <a:gs pos="100000">
                  <a:schemeClr val="accent2">
                    <a:shade val="94000"/>
                    <a:satMod val="135000"/>
                    <a:alpha val="6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5926577" y="33579571"/>
              <a:ext cx="1224248" cy="15544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shade val="51000"/>
                    <a:satMod val="130000"/>
                    <a:alpha val="6000"/>
                  </a:schemeClr>
                </a:gs>
                <a:gs pos="80000">
                  <a:schemeClr val="accent2">
                    <a:shade val="93000"/>
                    <a:satMod val="130000"/>
                    <a:alpha val="6000"/>
                  </a:schemeClr>
                </a:gs>
                <a:gs pos="100000">
                  <a:schemeClr val="accent2">
                    <a:shade val="94000"/>
                    <a:satMod val="135000"/>
                    <a:alpha val="6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5794218" y="1600200"/>
            <a:ext cx="2892582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Certain terms predominantly occur in high-annotating papers</a:t>
            </a:r>
          </a:p>
          <a:p>
            <a:r>
              <a:rPr lang="en-US" sz="2000" dirty="0" smtClean="0"/>
              <a:t>Terms are repeated over the different species (terms used twice or more are highlighted)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96245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often do we annotate the same proteins?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427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Top 50 Papers—</a:t>
            </a:r>
            <a:br>
              <a:rPr lang="en-US" dirty="0" smtClean="0"/>
            </a:br>
            <a:r>
              <a:rPr lang="en-US" dirty="0" smtClean="0"/>
              <a:t>Sequence Identity Between Papers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7445-12CC-E843-BFDE-06E6C9A512D8}" type="slidenum">
              <a:rPr lang="en-US" smtClean="0"/>
              <a:t>16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flipH="1">
            <a:off x="2717263" y="4787494"/>
            <a:ext cx="4166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latin typeface="Franklin Gothic Book"/>
                <a:cs typeface="Franklin Gothic Book"/>
              </a:rPr>
              <a:t>D. </a:t>
            </a:r>
            <a:r>
              <a:rPr lang="en-US" sz="2000" b="1" i="1" dirty="0">
                <a:latin typeface="Franklin Gothic Book"/>
                <a:cs typeface="Franklin Gothic Book"/>
              </a:rPr>
              <a:t>melanogaster (</a:t>
            </a:r>
            <a:r>
              <a:rPr lang="en-US" sz="2000" b="1" i="1" dirty="0" smtClean="0">
                <a:latin typeface="Franklin Gothic Book"/>
                <a:cs typeface="Franklin Gothic Book"/>
              </a:rPr>
              <a:t>1217 sequences)</a:t>
            </a:r>
            <a:endParaRPr lang="en-US" sz="2000" b="1" i="1" dirty="0">
              <a:latin typeface="Franklin Gothic Book"/>
              <a:cs typeface="Franklin Gothic Book"/>
            </a:endParaRPr>
          </a:p>
        </p:txBody>
      </p:sp>
      <p:pic>
        <p:nvPicPr>
          <p:cNvPr id="15" name="Picture 14" descr="CDHITcompare.Drosophila.cytoscape.100.0percent.2012-07-04.all-Ontolog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630" y="1709818"/>
            <a:ext cx="2668559" cy="2668559"/>
          </a:xfrm>
          <a:prstGeom prst="rect">
            <a:avLst/>
          </a:prstGeom>
        </p:spPr>
      </p:pic>
      <p:pic>
        <p:nvPicPr>
          <p:cNvPr id="30" name="Picture 29" descr="ucsf_sig_rgb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5" t="16779" r="39065" b="40774"/>
          <a:stretch/>
        </p:blipFill>
        <p:spPr>
          <a:xfrm>
            <a:off x="0" y="6429427"/>
            <a:ext cx="591932" cy="265176"/>
          </a:xfrm>
          <a:prstGeom prst="rect">
            <a:avLst/>
          </a:prstGeom>
        </p:spPr>
      </p:pic>
      <p:pic>
        <p:nvPicPr>
          <p:cNvPr id="31" name="Picture 30" descr="miamilogo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0" t="1" r="28815" b="48482"/>
          <a:stretch/>
        </p:blipFill>
        <p:spPr>
          <a:xfrm>
            <a:off x="600814" y="6343487"/>
            <a:ext cx="463562" cy="407149"/>
          </a:xfrm>
          <a:prstGeom prst="rect">
            <a:avLst/>
          </a:prstGeom>
        </p:spPr>
      </p:pic>
      <p:pic>
        <p:nvPicPr>
          <p:cNvPr id="70" name="Picture 69" descr="Top50Distribution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6" y="5101703"/>
            <a:ext cx="2362677" cy="161740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19884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Top 50 Papers—</a:t>
            </a:r>
            <a:br>
              <a:rPr lang="en-US" dirty="0" smtClean="0"/>
            </a:br>
            <a:r>
              <a:rPr lang="en-US" dirty="0" smtClean="0"/>
              <a:t>Sequence Identity Between Papers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7445-12CC-E843-BFDE-06E6C9A512D8}" type="slidenum">
              <a:rPr lang="en-US" smtClean="0"/>
              <a:t>17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flipH="1">
            <a:off x="2717263" y="4787494"/>
            <a:ext cx="4166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latin typeface="Franklin Gothic Book"/>
                <a:cs typeface="Franklin Gothic Book"/>
              </a:rPr>
              <a:t>D. </a:t>
            </a:r>
            <a:r>
              <a:rPr lang="en-US" sz="2000" b="1" i="1" dirty="0">
                <a:latin typeface="Franklin Gothic Book"/>
                <a:cs typeface="Franklin Gothic Book"/>
              </a:rPr>
              <a:t>melanogaster (</a:t>
            </a:r>
            <a:r>
              <a:rPr lang="en-US" sz="2000" b="1" i="1" dirty="0" smtClean="0">
                <a:latin typeface="Franklin Gothic Book"/>
                <a:cs typeface="Franklin Gothic Book"/>
              </a:rPr>
              <a:t>1217 sequences)</a:t>
            </a:r>
            <a:endParaRPr lang="en-US" sz="2000" b="1" i="1" dirty="0">
              <a:latin typeface="Franklin Gothic Book"/>
              <a:cs typeface="Franklin Gothic Book"/>
            </a:endParaRPr>
          </a:p>
        </p:txBody>
      </p:sp>
      <p:pic>
        <p:nvPicPr>
          <p:cNvPr id="15" name="Picture 14" descr="CDHITcompare.Drosophila.cytoscape.100.0percent.2012-07-04.all-Ontolog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630" y="1709818"/>
            <a:ext cx="2668559" cy="2668559"/>
          </a:xfrm>
          <a:prstGeom prst="rect">
            <a:avLst/>
          </a:prstGeom>
        </p:spPr>
      </p:pic>
      <p:pic>
        <p:nvPicPr>
          <p:cNvPr id="30" name="Picture 29" descr="ucsf_sig_rgb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5" t="16779" r="39065" b="40774"/>
          <a:stretch/>
        </p:blipFill>
        <p:spPr>
          <a:xfrm>
            <a:off x="0" y="6429427"/>
            <a:ext cx="591932" cy="265176"/>
          </a:xfrm>
          <a:prstGeom prst="rect">
            <a:avLst/>
          </a:prstGeom>
        </p:spPr>
      </p:pic>
      <p:pic>
        <p:nvPicPr>
          <p:cNvPr id="31" name="Picture 30" descr="miamilogo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0" t="1" r="28815" b="48482"/>
          <a:stretch/>
        </p:blipFill>
        <p:spPr>
          <a:xfrm>
            <a:off x="600814" y="6343487"/>
            <a:ext cx="463562" cy="40714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194330" y="1577821"/>
            <a:ext cx="2021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latin typeface="Franklin Gothic Book"/>
                <a:cs typeface="Franklin Gothic Book"/>
              </a:rPr>
              <a:t>Paper, 243 sequences</a:t>
            </a:r>
            <a:endParaRPr lang="en-US" sz="1400" i="1" dirty="0">
              <a:latin typeface="Franklin Gothic Book"/>
              <a:cs typeface="Franklin Gothic Book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22022" y="3575174"/>
            <a:ext cx="2021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latin typeface="Franklin Gothic Book"/>
                <a:cs typeface="Franklin Gothic Book"/>
              </a:rPr>
              <a:t>Paper, 319 sequences</a:t>
            </a:r>
            <a:endParaRPr lang="en-US" sz="1400" i="1" dirty="0">
              <a:latin typeface="Franklin Gothic Book"/>
              <a:cs typeface="Franklin Gothic Book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83852" y="1768502"/>
            <a:ext cx="1895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latin typeface="Franklin Gothic Book"/>
                <a:cs typeface="Franklin Gothic Book"/>
              </a:rPr>
              <a:t>Paper, 413 sequences</a:t>
            </a:r>
            <a:endParaRPr lang="en-US" sz="1400" i="1" dirty="0">
              <a:latin typeface="Franklin Gothic Book"/>
              <a:cs typeface="Franklin Gothic Book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91755" y="3756081"/>
            <a:ext cx="2021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latin typeface="Franklin Gothic Book"/>
                <a:cs typeface="Franklin Gothic Book"/>
              </a:rPr>
              <a:t>Paper, 242 sequences</a:t>
            </a:r>
            <a:endParaRPr lang="en-US" sz="1400" i="1" dirty="0">
              <a:latin typeface="Franklin Gothic Book"/>
              <a:cs typeface="Franklin Gothic Book"/>
            </a:endParaRPr>
          </a:p>
        </p:txBody>
      </p:sp>
      <p:cxnSp>
        <p:nvCxnSpPr>
          <p:cNvPr id="40" name="Straight Connector 39"/>
          <p:cNvCxnSpPr>
            <a:stCxn id="16" idx="2"/>
          </p:cNvCxnSpPr>
          <p:nvPr/>
        </p:nvCxnSpPr>
        <p:spPr>
          <a:xfrm flipH="1" flipV="1">
            <a:off x="4963665" y="1774455"/>
            <a:ext cx="2241654" cy="1111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6" idx="2"/>
          </p:cNvCxnSpPr>
          <p:nvPr/>
        </p:nvCxnSpPr>
        <p:spPr>
          <a:xfrm flipH="1">
            <a:off x="5846189" y="1885598"/>
            <a:ext cx="1359130" cy="10943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7" idx="1"/>
            <a:endCxn id="15" idx="3"/>
          </p:cNvCxnSpPr>
          <p:nvPr/>
        </p:nvCxnSpPr>
        <p:spPr>
          <a:xfrm flipH="1" flipV="1">
            <a:off x="5846189" y="3044098"/>
            <a:ext cx="1275833" cy="6849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4575377" y="3927221"/>
            <a:ext cx="3161334" cy="4601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2431795" y="3449831"/>
            <a:ext cx="811839" cy="279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9" idx="2"/>
          </p:cNvCxnSpPr>
          <p:nvPr/>
        </p:nvCxnSpPr>
        <p:spPr>
          <a:xfrm>
            <a:off x="2302744" y="4063858"/>
            <a:ext cx="2164554" cy="3235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18" idx="2"/>
          </p:cNvCxnSpPr>
          <p:nvPr/>
        </p:nvCxnSpPr>
        <p:spPr>
          <a:xfrm>
            <a:off x="2431795" y="2076279"/>
            <a:ext cx="811839" cy="13735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2597841" y="1709818"/>
            <a:ext cx="220270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Top50Distribution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6" y="5101703"/>
            <a:ext cx="2362677" cy="161740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11393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Top 50 Papers—</a:t>
            </a:r>
            <a:br>
              <a:rPr lang="en-US" dirty="0" smtClean="0"/>
            </a:br>
            <a:r>
              <a:rPr lang="en-US" dirty="0" smtClean="0"/>
              <a:t>Sequence Identity Between Papers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7445-12CC-E843-BFDE-06E6C9A512D8}" type="slidenum">
              <a:rPr lang="en-US" smtClean="0"/>
              <a:t>18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flipH="1">
            <a:off x="2717263" y="4787494"/>
            <a:ext cx="4166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latin typeface="Franklin Gothic Book"/>
                <a:cs typeface="Franklin Gothic Book"/>
              </a:rPr>
              <a:t>D. </a:t>
            </a:r>
            <a:r>
              <a:rPr lang="en-US" sz="2000" b="1" i="1" dirty="0">
                <a:latin typeface="Franklin Gothic Book"/>
                <a:cs typeface="Franklin Gothic Book"/>
              </a:rPr>
              <a:t>melanogaster (</a:t>
            </a:r>
            <a:r>
              <a:rPr lang="en-US" sz="2000" b="1" i="1" dirty="0" smtClean="0">
                <a:latin typeface="Franklin Gothic Book"/>
                <a:cs typeface="Franklin Gothic Book"/>
              </a:rPr>
              <a:t>1217 sequences)</a:t>
            </a:r>
            <a:endParaRPr lang="en-US" sz="2000" b="1" i="1" dirty="0">
              <a:latin typeface="Franklin Gothic Book"/>
              <a:cs typeface="Franklin Gothic Book"/>
            </a:endParaRPr>
          </a:p>
        </p:txBody>
      </p:sp>
      <p:pic>
        <p:nvPicPr>
          <p:cNvPr id="15" name="Picture 14" descr="CDHITcompare.Drosophila.cytoscape.100.0percent.2012-07-04.all-Ontolog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630" y="1709818"/>
            <a:ext cx="2668559" cy="2668559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2597841" y="5994309"/>
            <a:ext cx="31602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647644" y="6003316"/>
            <a:ext cx="316021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858617" y="5817730"/>
            <a:ext cx="2468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Franklin Gothic Book"/>
                <a:cs typeface="Franklin Gothic Book"/>
              </a:rPr>
              <a:t>Different Ontology</a:t>
            </a:r>
            <a:endParaRPr lang="en-US" sz="1600" dirty="0">
              <a:latin typeface="Franklin Gothic Book"/>
              <a:cs typeface="Franklin Gothic Book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934918" y="5817730"/>
            <a:ext cx="1736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Franklin Gothic Book"/>
                <a:cs typeface="Franklin Gothic Book"/>
              </a:rPr>
              <a:t>Same Ontology</a:t>
            </a:r>
            <a:endParaRPr lang="en-US" sz="1600" dirty="0">
              <a:latin typeface="Franklin Gothic Book"/>
              <a:cs typeface="Franklin Gothic Book"/>
            </a:endParaRPr>
          </a:p>
        </p:txBody>
      </p:sp>
      <p:pic>
        <p:nvPicPr>
          <p:cNvPr id="30" name="Picture 29" descr="ucsf_sig_rgb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5" t="16779" r="39065" b="40774"/>
          <a:stretch/>
        </p:blipFill>
        <p:spPr>
          <a:xfrm>
            <a:off x="0" y="6429427"/>
            <a:ext cx="591932" cy="265176"/>
          </a:xfrm>
          <a:prstGeom prst="rect">
            <a:avLst/>
          </a:prstGeom>
        </p:spPr>
      </p:pic>
      <p:pic>
        <p:nvPicPr>
          <p:cNvPr id="31" name="Picture 30" descr="miamilogo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0" t="1" r="28815" b="48482"/>
          <a:stretch/>
        </p:blipFill>
        <p:spPr>
          <a:xfrm>
            <a:off x="600814" y="6343487"/>
            <a:ext cx="463562" cy="407149"/>
          </a:xfrm>
          <a:prstGeom prst="rect">
            <a:avLst/>
          </a:prstGeom>
        </p:spPr>
      </p:pic>
      <p:cxnSp>
        <p:nvCxnSpPr>
          <p:cNvPr id="5" name="Curved Connector 4"/>
          <p:cNvCxnSpPr/>
          <p:nvPr/>
        </p:nvCxnSpPr>
        <p:spPr>
          <a:xfrm rot="10800000">
            <a:off x="5327395" y="3449833"/>
            <a:ext cx="2184151" cy="1614661"/>
          </a:xfrm>
          <a:prstGeom prst="curvedConnector3">
            <a:avLst/>
          </a:prstGeom>
          <a:ln w="38100" cmpd="sng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205319" y="4765596"/>
            <a:ext cx="1756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ranklin Gothic Book"/>
                <a:cs typeface="Franklin Gothic Book"/>
              </a:rPr>
              <a:t>100% Sequence ID</a:t>
            </a:r>
            <a:endParaRPr lang="en-US" sz="1400" dirty="0">
              <a:latin typeface="Franklin Gothic Book"/>
              <a:cs typeface="Franklin Gothic Book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94330" y="1577821"/>
            <a:ext cx="2021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latin typeface="Franklin Gothic Book"/>
                <a:cs typeface="Franklin Gothic Book"/>
              </a:rPr>
              <a:t>Paper, 243 sequences</a:t>
            </a:r>
            <a:endParaRPr lang="en-US" sz="1400" i="1" dirty="0">
              <a:latin typeface="Franklin Gothic Book"/>
              <a:cs typeface="Franklin Gothic Book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22022" y="3575174"/>
            <a:ext cx="2021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latin typeface="Franklin Gothic Book"/>
                <a:cs typeface="Franklin Gothic Book"/>
              </a:rPr>
              <a:t>Paper, 319 sequences</a:t>
            </a:r>
            <a:endParaRPr lang="en-US" sz="1400" i="1" dirty="0">
              <a:latin typeface="Franklin Gothic Book"/>
              <a:cs typeface="Franklin Gothic Book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83852" y="1768502"/>
            <a:ext cx="1895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latin typeface="Franklin Gothic Book"/>
                <a:cs typeface="Franklin Gothic Book"/>
              </a:rPr>
              <a:t>Paper, 413 sequences</a:t>
            </a:r>
            <a:endParaRPr lang="en-US" sz="1400" i="1" dirty="0">
              <a:latin typeface="Franklin Gothic Book"/>
              <a:cs typeface="Franklin Gothic Book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91755" y="3756081"/>
            <a:ext cx="2021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latin typeface="Franklin Gothic Book"/>
                <a:cs typeface="Franklin Gothic Book"/>
              </a:rPr>
              <a:t>Paper, 242 sequences</a:t>
            </a:r>
            <a:endParaRPr lang="en-US" sz="1400" i="1" dirty="0">
              <a:latin typeface="Franklin Gothic Book"/>
              <a:cs typeface="Franklin Gothic Book"/>
            </a:endParaRPr>
          </a:p>
        </p:txBody>
      </p:sp>
      <p:cxnSp>
        <p:nvCxnSpPr>
          <p:cNvPr id="40" name="Straight Connector 39"/>
          <p:cNvCxnSpPr>
            <a:stCxn id="16" idx="2"/>
          </p:cNvCxnSpPr>
          <p:nvPr/>
        </p:nvCxnSpPr>
        <p:spPr>
          <a:xfrm flipH="1" flipV="1">
            <a:off x="4963665" y="1774455"/>
            <a:ext cx="2241654" cy="1111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6" idx="2"/>
          </p:cNvCxnSpPr>
          <p:nvPr/>
        </p:nvCxnSpPr>
        <p:spPr>
          <a:xfrm flipH="1">
            <a:off x="5846189" y="1885598"/>
            <a:ext cx="1359130" cy="10943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7" idx="1"/>
            <a:endCxn id="15" idx="3"/>
          </p:cNvCxnSpPr>
          <p:nvPr/>
        </p:nvCxnSpPr>
        <p:spPr>
          <a:xfrm flipH="1" flipV="1">
            <a:off x="5846189" y="3044098"/>
            <a:ext cx="1275833" cy="6849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4575377" y="3927221"/>
            <a:ext cx="3161334" cy="4601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2431795" y="3449831"/>
            <a:ext cx="811839" cy="279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9" idx="2"/>
          </p:cNvCxnSpPr>
          <p:nvPr/>
        </p:nvCxnSpPr>
        <p:spPr>
          <a:xfrm>
            <a:off x="2302744" y="4063858"/>
            <a:ext cx="2164554" cy="3235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18" idx="2"/>
          </p:cNvCxnSpPr>
          <p:nvPr/>
        </p:nvCxnSpPr>
        <p:spPr>
          <a:xfrm>
            <a:off x="2431795" y="2076279"/>
            <a:ext cx="811839" cy="13735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2597841" y="1709818"/>
            <a:ext cx="220270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Top50Distribution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6" y="5101703"/>
            <a:ext cx="2362677" cy="161740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66863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154" y="145494"/>
            <a:ext cx="8471552" cy="919931"/>
          </a:xfrm>
        </p:spPr>
        <p:txBody>
          <a:bodyPr>
            <a:noAutofit/>
          </a:bodyPr>
          <a:lstStyle/>
          <a:p>
            <a:r>
              <a:rPr lang="en-US" sz="3600" dirty="0" smtClean="0"/>
              <a:t>High Redundancy, Often in Same Ontology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7445-12CC-E843-BFDE-06E6C9A512D8}" type="slidenum">
              <a:rPr lang="en-US" smtClean="0">
                <a:latin typeface="Franklin Gothic Book"/>
                <a:cs typeface="Franklin Gothic Book"/>
              </a:rPr>
              <a:t>19</a:t>
            </a:fld>
            <a:endParaRPr lang="en-US">
              <a:latin typeface="Franklin Gothic Book"/>
              <a:cs typeface="Franklin Gothic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22167" y="3421498"/>
            <a:ext cx="1362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 smtClean="0">
                <a:latin typeface="Franklin Gothic Book"/>
                <a:cs typeface="Franklin Gothic Book"/>
              </a:rPr>
              <a:t>Human (5593)</a:t>
            </a:r>
            <a:endParaRPr lang="en-US" sz="1400" b="1" i="1" dirty="0">
              <a:latin typeface="Franklin Gothic Book"/>
              <a:cs typeface="Franklin Gothic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9313" y="3421498"/>
            <a:ext cx="1830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latin typeface="Franklin Gothic Book"/>
                <a:cs typeface="Franklin Gothic Book"/>
              </a:rPr>
              <a:t>A. </a:t>
            </a:r>
            <a:r>
              <a:rPr lang="en-US" sz="1400" b="1" i="1" dirty="0">
                <a:latin typeface="Franklin Gothic Book"/>
                <a:cs typeface="Franklin Gothic Book"/>
              </a:rPr>
              <a:t>t</a:t>
            </a:r>
            <a:r>
              <a:rPr lang="en-US" sz="1400" b="1" i="1" dirty="0" smtClean="0">
                <a:latin typeface="Franklin Gothic Book"/>
                <a:cs typeface="Franklin Gothic Book"/>
              </a:rPr>
              <a:t>haliana (8879)</a:t>
            </a:r>
            <a:r>
              <a:rPr lang="en-US" sz="1400" dirty="0" smtClean="0">
                <a:latin typeface="Franklin Gothic Book"/>
                <a:cs typeface="Franklin Gothic Book"/>
              </a:rPr>
              <a:t> </a:t>
            </a:r>
            <a:endParaRPr lang="en-US" sz="1400" b="1" dirty="0">
              <a:latin typeface="Franklin Gothic Book"/>
              <a:cs typeface="Franklin Gothic Boo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33607" y="3421498"/>
            <a:ext cx="2002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 smtClean="0">
                <a:latin typeface="Franklin Gothic Book"/>
                <a:cs typeface="Franklin Gothic Book"/>
              </a:rPr>
              <a:t>C. </a:t>
            </a:r>
            <a:r>
              <a:rPr lang="en-US" sz="1400" b="1" i="1" dirty="0" err="1" smtClean="0">
                <a:latin typeface="Franklin Gothic Book"/>
                <a:cs typeface="Franklin Gothic Book"/>
              </a:rPr>
              <a:t>elegans</a:t>
            </a:r>
            <a:r>
              <a:rPr lang="en-US" sz="1400" b="1" i="1" dirty="0" smtClean="0">
                <a:latin typeface="Franklin Gothic Book"/>
                <a:cs typeface="Franklin Gothic Book"/>
              </a:rPr>
              <a:t> (8416)</a:t>
            </a:r>
            <a:endParaRPr lang="en-US" sz="1400" b="1" i="1" dirty="0">
              <a:latin typeface="Franklin Gothic Book"/>
              <a:cs typeface="Franklin Gothic Book"/>
            </a:endParaRPr>
          </a:p>
        </p:txBody>
      </p:sp>
      <p:sp>
        <p:nvSpPr>
          <p:cNvPr id="10" name="TextBox 9"/>
          <p:cNvSpPr txBox="1"/>
          <p:nvPr/>
        </p:nvSpPr>
        <p:spPr>
          <a:xfrm flipH="1">
            <a:off x="4841871" y="3421498"/>
            <a:ext cx="1964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 smtClean="0">
                <a:latin typeface="Franklin Gothic Book"/>
                <a:cs typeface="Franklin Gothic Book"/>
              </a:rPr>
              <a:t>D. </a:t>
            </a:r>
            <a:r>
              <a:rPr lang="en-US" sz="1400" b="1" i="1" dirty="0" smtClean="0">
                <a:latin typeface="Franklin Gothic Book"/>
                <a:cs typeface="Franklin Gothic Book"/>
              </a:rPr>
              <a:t>melanogaster (1217)</a:t>
            </a:r>
            <a:endParaRPr lang="en-US" sz="1400" b="1" i="1" dirty="0">
              <a:latin typeface="Franklin Gothic Book"/>
              <a:cs typeface="Franklin Gothic Book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0132" y="5985526"/>
            <a:ext cx="1280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 smtClean="0">
                <a:latin typeface="Franklin Gothic Book"/>
                <a:cs typeface="Franklin Gothic Book"/>
              </a:rPr>
              <a:t>Mouse (4220)</a:t>
            </a:r>
            <a:endParaRPr lang="en-US" sz="1400" b="1" i="1" dirty="0">
              <a:latin typeface="Franklin Gothic Book"/>
              <a:cs typeface="Franklin Gothic Boo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18742" y="5964002"/>
            <a:ext cx="1725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 smtClean="0">
                <a:latin typeface="Franklin Gothic Book"/>
                <a:cs typeface="Franklin Gothic Book"/>
              </a:rPr>
              <a:t>S. </a:t>
            </a:r>
            <a:r>
              <a:rPr lang="en-US" sz="1400" b="1" i="1" dirty="0" err="1" smtClean="0">
                <a:latin typeface="Franklin Gothic Book"/>
                <a:cs typeface="Franklin Gothic Book"/>
              </a:rPr>
              <a:t>cerevisiae</a:t>
            </a:r>
            <a:r>
              <a:rPr lang="en-US" sz="1400" b="1" i="1" dirty="0" smtClean="0">
                <a:latin typeface="Franklin Gothic Book"/>
                <a:cs typeface="Franklin Gothic Book"/>
              </a:rPr>
              <a:t> (3542)</a:t>
            </a:r>
            <a:endParaRPr lang="en-US" sz="1400" b="1" i="1" dirty="0">
              <a:latin typeface="Franklin Gothic Book"/>
              <a:cs typeface="Franklin Gothic Book"/>
            </a:endParaRPr>
          </a:p>
        </p:txBody>
      </p:sp>
      <p:pic>
        <p:nvPicPr>
          <p:cNvPr id="13" name="Picture 12" descr="CDHITcompare.AThaliana.cytoscape.100.0percent.2012-07-04.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6" y="1292412"/>
            <a:ext cx="2114286" cy="2114286"/>
          </a:xfrm>
          <a:prstGeom prst="rect">
            <a:avLst/>
          </a:prstGeom>
        </p:spPr>
      </p:pic>
      <p:pic>
        <p:nvPicPr>
          <p:cNvPr id="14" name="Picture 13" descr="CDHITcompare.Celegans.cytoscape.100.0percent.2012-07-0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238" y="1311095"/>
            <a:ext cx="2076921" cy="2076921"/>
          </a:xfrm>
          <a:prstGeom prst="rect">
            <a:avLst/>
          </a:prstGeom>
        </p:spPr>
      </p:pic>
      <p:pic>
        <p:nvPicPr>
          <p:cNvPr id="15" name="Picture 14" descr="CDHITcompare.Drosophila.cytoscape.100.0percent.2012-07-04.all-Ontology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825" y="1334149"/>
            <a:ext cx="2030813" cy="2030813"/>
          </a:xfrm>
          <a:prstGeom prst="rect">
            <a:avLst/>
          </a:prstGeom>
        </p:spPr>
      </p:pic>
      <p:pic>
        <p:nvPicPr>
          <p:cNvPr id="16" name="Picture 15" descr="CDHITcompare.cytoscape.Human.100.0percent.2012-07-04.all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303" y="1339330"/>
            <a:ext cx="2020450" cy="2020451"/>
          </a:xfrm>
          <a:prstGeom prst="rect">
            <a:avLst/>
          </a:prstGeom>
        </p:spPr>
      </p:pic>
      <p:pic>
        <p:nvPicPr>
          <p:cNvPr id="17" name="Picture 16" descr="CDHITcompare.Mouse.cytoscape.100.0percent.2012-07-0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7" y="3938371"/>
            <a:ext cx="2114286" cy="2114286"/>
          </a:xfrm>
          <a:prstGeom prst="rect">
            <a:avLst/>
          </a:prstGeom>
        </p:spPr>
      </p:pic>
      <p:pic>
        <p:nvPicPr>
          <p:cNvPr id="18" name="Picture 17" descr="CDHITcompare.TB.cytoscape.100.0percent.2012-07-04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296" y="3976738"/>
            <a:ext cx="2037552" cy="2037552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569374" y="5964002"/>
            <a:ext cx="24047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latin typeface="Franklin Gothic Book"/>
                <a:cs typeface="Franklin Gothic Book"/>
              </a:rPr>
              <a:t>M. </a:t>
            </a:r>
            <a:r>
              <a:rPr lang="en-US" sz="1400" b="1" i="1" dirty="0" smtClean="0">
                <a:latin typeface="Franklin Gothic Book"/>
                <a:cs typeface="Franklin Gothic Book"/>
              </a:rPr>
              <a:t>tuberculosis (2351)</a:t>
            </a:r>
            <a:r>
              <a:rPr lang="en-US" sz="1400" dirty="0" smtClean="0">
                <a:latin typeface="Franklin Gothic Book"/>
                <a:cs typeface="Franklin Gothic Book"/>
              </a:rPr>
              <a:t> </a:t>
            </a:r>
            <a:endParaRPr lang="en-US" sz="1400" b="1" dirty="0" smtClean="0">
              <a:latin typeface="Franklin Gothic Book"/>
              <a:cs typeface="Franklin Gothic Book"/>
            </a:endParaRPr>
          </a:p>
        </p:txBody>
      </p:sp>
      <p:pic>
        <p:nvPicPr>
          <p:cNvPr id="20" name="Picture 19" descr="CDHITcompare.Pombe.cytoscape.100.0percent.2012-07-04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851" y="3981226"/>
            <a:ext cx="2028576" cy="2028576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217647" y="5964002"/>
            <a:ext cx="1571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latin typeface="Franklin Gothic Book"/>
                <a:cs typeface="Franklin Gothic Book"/>
              </a:rPr>
              <a:t>S. </a:t>
            </a:r>
            <a:r>
              <a:rPr lang="en-US" sz="1400" b="1" i="1" dirty="0" err="1">
                <a:latin typeface="Franklin Gothic Book"/>
                <a:cs typeface="Franklin Gothic Book"/>
              </a:rPr>
              <a:t>pombe</a:t>
            </a:r>
            <a:r>
              <a:rPr lang="en-US" sz="1400" dirty="0">
                <a:latin typeface="Franklin Gothic Book"/>
                <a:cs typeface="Franklin Gothic Book"/>
              </a:rPr>
              <a:t> </a:t>
            </a:r>
            <a:r>
              <a:rPr lang="en-US" sz="1400" dirty="0" smtClean="0">
                <a:latin typeface="Franklin Gothic Book"/>
                <a:cs typeface="Franklin Gothic Book"/>
              </a:rPr>
              <a:t>(4502)</a:t>
            </a:r>
            <a:endParaRPr lang="en-US" sz="1400" b="1" dirty="0" smtClean="0">
              <a:latin typeface="Franklin Gothic Book"/>
              <a:cs typeface="Franklin Gothic Book"/>
            </a:endParaRPr>
          </a:p>
        </p:txBody>
      </p:sp>
      <p:pic>
        <p:nvPicPr>
          <p:cNvPr id="22" name="Picture 21" descr="CDHITcompare.SacC.cytoscape.100.0percent.2012-07-04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429" y="3981226"/>
            <a:ext cx="2028576" cy="2028576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2673198" y="6549148"/>
            <a:ext cx="31602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712239" y="6549148"/>
            <a:ext cx="316021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33974" y="6417604"/>
            <a:ext cx="1580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Franklin Gothic Book"/>
                <a:cs typeface="Franklin Gothic Book"/>
              </a:rPr>
              <a:t>Different Ontology</a:t>
            </a:r>
            <a:endParaRPr lang="en-US" sz="1200" dirty="0">
              <a:latin typeface="Franklin Gothic Book"/>
              <a:cs typeface="Franklin Gothic Book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999512" y="6417604"/>
            <a:ext cx="21790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Franklin Gothic Book"/>
                <a:cs typeface="Franklin Gothic Book"/>
              </a:rPr>
              <a:t>Same Ontology</a:t>
            </a:r>
            <a:endParaRPr lang="en-US" sz="1200" dirty="0">
              <a:latin typeface="Franklin Gothic Book"/>
              <a:cs typeface="Franklin Gothic Book"/>
            </a:endParaRPr>
          </a:p>
        </p:txBody>
      </p:sp>
      <p:pic>
        <p:nvPicPr>
          <p:cNvPr id="30" name="Picture 29" descr="ucsf_sig_rgb.jp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5" t="16779" r="39065" b="40774"/>
          <a:stretch/>
        </p:blipFill>
        <p:spPr>
          <a:xfrm>
            <a:off x="0" y="6429427"/>
            <a:ext cx="591932" cy="265176"/>
          </a:xfrm>
          <a:prstGeom prst="rect">
            <a:avLst/>
          </a:prstGeom>
        </p:spPr>
      </p:pic>
      <p:pic>
        <p:nvPicPr>
          <p:cNvPr id="31" name="Picture 30" descr="miamilogo.png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0" t="1" r="28815" b="48482"/>
          <a:stretch/>
        </p:blipFill>
        <p:spPr>
          <a:xfrm>
            <a:off x="600814" y="6343487"/>
            <a:ext cx="463562" cy="40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76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Importance of Experimentally Characterized Proteins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7179"/>
            <a:ext cx="8229600" cy="4368984"/>
          </a:xfrm>
        </p:spPr>
        <p:txBody>
          <a:bodyPr/>
          <a:lstStyle/>
          <a:p>
            <a:r>
              <a:rPr lang="en-US" dirty="0" smtClean="0"/>
              <a:t>Furthers experimental progress in basic, biomedical and clinical science</a:t>
            </a:r>
          </a:p>
          <a:p>
            <a:endParaRPr lang="en-US" dirty="0" smtClean="0"/>
          </a:p>
          <a:p>
            <a:r>
              <a:rPr lang="en-US" dirty="0" smtClean="0"/>
              <a:t>Computation:</a:t>
            </a:r>
          </a:p>
          <a:p>
            <a:pPr lvl="1"/>
            <a:r>
              <a:rPr lang="en-US" dirty="0" smtClean="0"/>
              <a:t>Gold standard </a:t>
            </a:r>
            <a:r>
              <a:rPr lang="en-US" dirty="0" smtClean="0"/>
              <a:t>data        test </a:t>
            </a:r>
            <a:r>
              <a:rPr lang="en-US" dirty="0" smtClean="0"/>
              <a:t>function prediction algorithms</a:t>
            </a:r>
          </a:p>
          <a:p>
            <a:pPr lvl="1"/>
            <a:r>
              <a:rPr lang="en-US" dirty="0" smtClean="0"/>
              <a:t>Use in function prediction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7445-12CC-E843-BFDE-06E6C9A512D8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 descr="ucsf_sig_rgb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5" t="16779" r="39065" b="40774"/>
          <a:stretch/>
        </p:blipFill>
        <p:spPr>
          <a:xfrm>
            <a:off x="0" y="6429427"/>
            <a:ext cx="591932" cy="265176"/>
          </a:xfrm>
          <a:prstGeom prst="rect">
            <a:avLst/>
          </a:prstGeom>
        </p:spPr>
      </p:pic>
      <p:pic>
        <p:nvPicPr>
          <p:cNvPr id="9" name="Picture 8" descr="miamilogo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0" t="1" r="28815" b="48482"/>
          <a:stretch/>
        </p:blipFill>
        <p:spPr>
          <a:xfrm>
            <a:off x="600814" y="6343487"/>
            <a:ext cx="463562" cy="40714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245795" y="4280022"/>
            <a:ext cx="574082" cy="0"/>
          </a:xfrm>
          <a:prstGeom prst="straightConnector1">
            <a:avLst/>
          </a:prstGeom>
          <a:ln w="38100" cmpd="sng">
            <a:solidFill>
              <a:schemeClr val="accent6">
                <a:lumMod val="75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231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Redundancy from 95-100% Sequence Identity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7445-12CC-E843-BFDE-06E6C9A512D8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871671"/>
              </p:ext>
            </p:extLst>
          </p:nvPr>
        </p:nvGraphicFramePr>
        <p:xfrm>
          <a:off x="864638" y="1959851"/>
          <a:ext cx="7145976" cy="2786552"/>
        </p:xfrm>
        <a:graphic>
          <a:graphicData uri="http://schemas.openxmlformats.org/drawingml/2006/table">
            <a:tbl>
              <a:tblPr/>
              <a:tblGrid>
                <a:gridCol w="1410989"/>
                <a:gridCol w="1092379"/>
                <a:gridCol w="1240305"/>
                <a:gridCol w="1024105"/>
                <a:gridCol w="1183410"/>
                <a:gridCol w="1194788"/>
              </a:tblGrid>
              <a:tr h="78065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79B2B8"/>
                          </a:solidFill>
                          <a:effectLst/>
                          <a:latin typeface="Franklin Gothic Book"/>
                        </a:rPr>
                        <a:t>Species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79B2B8"/>
                          </a:solidFill>
                          <a:effectLst/>
                          <a:latin typeface="Franklin Gothic Book"/>
                        </a:rPr>
                        <a:t>Total Sequences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79B2B8"/>
                          </a:solidFill>
                          <a:effectLst/>
                          <a:latin typeface="Franklin Gothic Book"/>
                        </a:rPr>
                        <a:t>No. </a:t>
                      </a:r>
                      <a:r>
                        <a:rPr lang="en-US" sz="1600" b="1" i="0" u="none" strike="noStrike" dirty="0" smtClean="0">
                          <a:solidFill>
                            <a:srgbClr val="79B2B8"/>
                          </a:solidFill>
                          <a:effectLst/>
                          <a:latin typeface="Franklin Gothic Book"/>
                        </a:rPr>
                        <a:t>Clusters </a:t>
                      </a:r>
                      <a:r>
                        <a:rPr lang="en-US" sz="1600" b="1" i="0" u="none" strike="noStrike" dirty="0">
                          <a:solidFill>
                            <a:srgbClr val="79B2B8"/>
                          </a:solidFill>
                          <a:effectLst/>
                          <a:latin typeface="Franklin Gothic Book"/>
                        </a:rPr>
                        <a:t>100</a:t>
                      </a:r>
                      <a:r>
                        <a:rPr lang="en-US" sz="1600" b="1" i="0" u="none" strike="noStrike" dirty="0" smtClean="0">
                          <a:solidFill>
                            <a:srgbClr val="79B2B8"/>
                          </a:solidFill>
                          <a:effectLst/>
                          <a:latin typeface="Franklin Gothic Book"/>
                        </a:rPr>
                        <a:t>%</a:t>
                      </a:r>
                      <a:endParaRPr lang="en-US" sz="1600" b="1" i="0" u="none" strike="noStrike" dirty="0">
                        <a:solidFill>
                          <a:srgbClr val="79B2B8"/>
                        </a:solidFill>
                        <a:effectLst/>
                        <a:latin typeface="Franklin Gothic Book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79B2B8"/>
                          </a:solidFill>
                          <a:effectLst/>
                          <a:latin typeface="Franklin Gothic Book"/>
                        </a:rPr>
                        <a:t>% Redundant</a:t>
                      </a:r>
                      <a:endParaRPr lang="en-US" sz="1600" b="1" i="0" u="none" strike="noStrike" dirty="0">
                        <a:solidFill>
                          <a:srgbClr val="79B2B8"/>
                        </a:solidFill>
                        <a:effectLst/>
                        <a:latin typeface="Franklin Gothic Book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79B2B8"/>
                          </a:solidFill>
                          <a:effectLst/>
                          <a:latin typeface="Franklin Gothic Book"/>
                        </a:rPr>
                        <a:t>No. Clusters 95</a:t>
                      </a:r>
                      <a:r>
                        <a:rPr lang="en-US" sz="1600" b="1" i="0" u="none" strike="noStrike" dirty="0" smtClean="0">
                          <a:solidFill>
                            <a:srgbClr val="79B2B8"/>
                          </a:solidFill>
                          <a:effectLst/>
                          <a:latin typeface="Franklin Gothic Book"/>
                        </a:rPr>
                        <a:t>%</a:t>
                      </a:r>
                      <a:endParaRPr lang="en-US" sz="1600" b="1" i="0" u="none" strike="noStrike" dirty="0">
                        <a:solidFill>
                          <a:srgbClr val="79B2B8"/>
                        </a:solidFill>
                        <a:effectLst/>
                        <a:latin typeface="Franklin Gothic Book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79B2B8"/>
                          </a:solidFill>
                          <a:effectLst/>
                          <a:latin typeface="Franklin Gothic Book"/>
                        </a:rPr>
                        <a:t>% Redundant</a:t>
                      </a:r>
                      <a:endParaRPr lang="en-US" sz="1600" b="1" i="0" u="none" strike="noStrike" dirty="0">
                        <a:solidFill>
                          <a:srgbClr val="79B2B8"/>
                        </a:solidFill>
                        <a:effectLst/>
                        <a:latin typeface="Franklin Gothic Book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239911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1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A. </a:t>
                      </a:r>
                      <a:r>
                        <a:rPr lang="en-US" sz="1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thaliana</a:t>
                      </a:r>
                      <a:endParaRPr lang="en-US" sz="1500" b="0" i="1" u="none" strike="noStrike" dirty="0">
                        <a:solidFill>
                          <a:srgbClr val="000000"/>
                        </a:solidFill>
                        <a:effectLst/>
                        <a:latin typeface="Franklin Gothic Book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8879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4694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FFFFFF"/>
                          </a:solidFill>
                          <a:effectLst/>
                          <a:latin typeface="Franklin Gothic Book"/>
                        </a:rPr>
                        <a:t>47%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122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4595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FFFFFF"/>
                          </a:solidFill>
                          <a:effectLst/>
                          <a:latin typeface="Franklin Gothic Book"/>
                        </a:rPr>
                        <a:t>48%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1229"/>
                    </a:solidFill>
                  </a:tcPr>
                </a:tc>
              </a:tr>
              <a:tr h="239911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1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C. </a:t>
                      </a:r>
                      <a:r>
                        <a:rPr lang="en-US" sz="15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elegans</a:t>
                      </a:r>
                      <a:endParaRPr lang="en-US" sz="1500" b="0" i="1" u="none" strike="noStrike" dirty="0">
                        <a:solidFill>
                          <a:srgbClr val="000000"/>
                        </a:solidFill>
                        <a:effectLst/>
                        <a:latin typeface="Franklin Gothic Book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8416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3338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FFFFFF"/>
                          </a:solidFill>
                          <a:effectLst/>
                          <a:latin typeface="Franklin Gothic Book"/>
                        </a:rPr>
                        <a:t>60%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122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3292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FFFFFF"/>
                          </a:solidFill>
                          <a:effectLst/>
                          <a:latin typeface="Franklin Gothic Book"/>
                        </a:rPr>
                        <a:t>61%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1229"/>
                    </a:solidFill>
                  </a:tcPr>
                </a:tc>
              </a:tr>
              <a:tr h="316796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1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D. melanogaster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1217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1003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18%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767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FFFFFF"/>
                          </a:solidFill>
                          <a:effectLst/>
                          <a:latin typeface="Franklin Gothic Book"/>
                        </a:rPr>
                        <a:t>37%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1229"/>
                    </a:solidFill>
                  </a:tcPr>
                </a:tc>
              </a:tr>
              <a:tr h="239911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1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Human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5593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4509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19%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3748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FFFFFF"/>
                          </a:solidFill>
                          <a:effectLst/>
                          <a:latin typeface="Franklin Gothic Book"/>
                        </a:rPr>
                        <a:t>33%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1229"/>
                    </a:solidFill>
                  </a:tcPr>
                </a:tc>
              </a:tr>
              <a:tr h="239911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1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M. tuberculosis 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2351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1702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28%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1700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28%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39911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1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Mouse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4220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2273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FFFFFF"/>
                          </a:solidFill>
                          <a:effectLst/>
                          <a:latin typeface="Franklin Gothic Book"/>
                        </a:rPr>
                        <a:t>46%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122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1813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FFFFFF"/>
                          </a:solidFill>
                          <a:effectLst/>
                          <a:latin typeface="Franklin Gothic Book"/>
                        </a:rPr>
                        <a:t>57%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1229"/>
                    </a:solidFill>
                  </a:tcPr>
                </a:tc>
              </a:tr>
              <a:tr h="239911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1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S. cerevisiae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3542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2550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28%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2546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28%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39911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1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S. pombe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4502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4281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5%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4253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6%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9" name="Picture 8" descr="ucsf_sig_rgb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5" t="16779" r="39065" b="40774"/>
          <a:stretch/>
        </p:blipFill>
        <p:spPr>
          <a:xfrm>
            <a:off x="0" y="6429427"/>
            <a:ext cx="591932" cy="265176"/>
          </a:xfrm>
          <a:prstGeom prst="rect">
            <a:avLst/>
          </a:prstGeom>
        </p:spPr>
      </p:pic>
      <p:pic>
        <p:nvPicPr>
          <p:cNvPr id="10" name="Picture 9" descr="miamilogo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0" t="1" r="28815" b="48482"/>
          <a:stretch/>
        </p:blipFill>
        <p:spPr>
          <a:xfrm>
            <a:off x="600814" y="6343487"/>
            <a:ext cx="463562" cy="407149"/>
          </a:xfrm>
          <a:prstGeom prst="rect">
            <a:avLst/>
          </a:prstGeom>
        </p:spPr>
      </p:pic>
      <p:pic>
        <p:nvPicPr>
          <p:cNvPr id="7" name="Picture 6" descr="Top50Distribution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6" y="5101703"/>
            <a:ext cx="2362677" cy="161740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07887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certain species, </a:t>
            </a:r>
            <a:r>
              <a:rPr lang="en-US" dirty="0" smtClean="0"/>
              <a:t>annotation </a:t>
            </a:r>
            <a:r>
              <a:rPr lang="en-US" dirty="0" smtClean="0"/>
              <a:t>composition bias</a:t>
            </a:r>
          </a:p>
          <a:p>
            <a:pPr lvl="1"/>
            <a:r>
              <a:rPr lang="en-US" dirty="0" smtClean="0"/>
              <a:t>Single papers have large impact on annotation coverage</a:t>
            </a:r>
          </a:p>
          <a:p>
            <a:pPr lvl="1"/>
            <a:r>
              <a:rPr lang="en-US" dirty="0" smtClean="0"/>
              <a:t>Repeated use of same GO terms</a:t>
            </a:r>
            <a:endParaRPr lang="en-US" dirty="0"/>
          </a:p>
          <a:p>
            <a:pPr lvl="1"/>
            <a:r>
              <a:rPr lang="en-US" dirty="0" smtClean="0"/>
              <a:t>High-throughput papers typically annotate the same set of sequences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7445-12CC-E843-BFDE-06E6C9A512D8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 descr="ucsf_sig_rgb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5" t="16779" r="39065" b="40774"/>
          <a:stretch/>
        </p:blipFill>
        <p:spPr>
          <a:xfrm>
            <a:off x="0" y="6429427"/>
            <a:ext cx="591932" cy="265176"/>
          </a:xfrm>
          <a:prstGeom prst="rect">
            <a:avLst/>
          </a:prstGeom>
        </p:spPr>
      </p:pic>
      <p:pic>
        <p:nvPicPr>
          <p:cNvPr id="9" name="Picture 8" descr="miamilogo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0" t="1" r="28815" b="48482"/>
          <a:stretch/>
        </p:blipFill>
        <p:spPr>
          <a:xfrm>
            <a:off x="600814" y="6343487"/>
            <a:ext cx="463562" cy="4071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66838" y="648940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22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Implications for Function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Not all experimental annotations in GOA are ‘equal’          unexpected subtleties to the data</a:t>
            </a:r>
          </a:p>
          <a:p>
            <a:pPr lvl="1"/>
            <a:r>
              <a:rPr lang="en-US" dirty="0" smtClean="0"/>
              <a:t>Care needed for gold standard set creation</a:t>
            </a:r>
          </a:p>
          <a:p>
            <a:pPr lvl="2"/>
            <a:r>
              <a:rPr lang="en-US" dirty="0" smtClean="0"/>
              <a:t>‘De-bias’ for annotation source, annotation ontology depth, species</a:t>
            </a:r>
          </a:p>
          <a:p>
            <a:pPr lvl="1"/>
            <a:r>
              <a:rPr lang="en-US" dirty="0" smtClean="0"/>
              <a:t>Consideration of bias in relation to prediction activities</a:t>
            </a:r>
          </a:p>
          <a:p>
            <a:pPr lvl="1"/>
            <a:r>
              <a:rPr lang="en-US" dirty="0" smtClean="0"/>
              <a:t>Evaluation of where to focus database </a:t>
            </a:r>
            <a:r>
              <a:rPr lang="en-US" dirty="0" err="1" smtClean="0"/>
              <a:t>curation</a:t>
            </a:r>
            <a:r>
              <a:rPr lang="en-US" dirty="0" smtClean="0"/>
              <a:t> activities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7445-12CC-E843-BFDE-06E6C9A512D8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 descr="ucsf_sig_rgb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5" t="16779" r="39065" b="40774"/>
          <a:stretch/>
        </p:blipFill>
        <p:spPr>
          <a:xfrm>
            <a:off x="0" y="6429427"/>
            <a:ext cx="591932" cy="265176"/>
          </a:xfrm>
          <a:prstGeom prst="rect">
            <a:avLst/>
          </a:prstGeom>
        </p:spPr>
      </p:pic>
      <p:pic>
        <p:nvPicPr>
          <p:cNvPr id="9" name="Picture 8" descr="miamilogo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0" t="1" r="28815" b="48482"/>
          <a:stretch/>
        </p:blipFill>
        <p:spPr>
          <a:xfrm>
            <a:off x="600814" y="6343487"/>
            <a:ext cx="463562" cy="4071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66838" y="648940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452897" y="2290876"/>
            <a:ext cx="574082" cy="0"/>
          </a:xfrm>
          <a:prstGeom prst="straightConnector1">
            <a:avLst/>
          </a:prstGeom>
          <a:ln w="38100" cmpd="sng">
            <a:solidFill>
              <a:schemeClr val="accent6">
                <a:lumMod val="75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0909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 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Term depth analysis for high-annotating papers </a:t>
            </a:r>
            <a:r>
              <a:rPr lang="en-US" dirty="0" err="1" smtClean="0"/>
              <a:t>vs</a:t>
            </a:r>
            <a:r>
              <a:rPr lang="en-US" dirty="0" smtClean="0"/>
              <a:t> low annotating papers</a:t>
            </a:r>
          </a:p>
          <a:p>
            <a:pPr lvl="1"/>
            <a:r>
              <a:rPr lang="en-US" dirty="0" smtClean="0"/>
              <a:t>Term enrichment</a:t>
            </a:r>
          </a:p>
          <a:p>
            <a:r>
              <a:rPr lang="en-US" dirty="0" smtClean="0"/>
              <a:t>For identical sequences in different papers</a:t>
            </a:r>
          </a:p>
          <a:p>
            <a:pPr lvl="1"/>
            <a:r>
              <a:rPr lang="en-US" dirty="0" smtClean="0"/>
              <a:t>Are the annotations the same? </a:t>
            </a:r>
          </a:p>
          <a:p>
            <a:pPr lvl="1"/>
            <a:r>
              <a:rPr lang="en-US" dirty="0" smtClean="0"/>
              <a:t>Redundant data? Conflicting data? Higher confidence data?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7445-12CC-E843-BFDE-06E6C9A512D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06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0375"/>
            <a:ext cx="8229600" cy="4425788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sz="2800" u="sng" dirty="0" smtClean="0"/>
              <a:t>Patsy Babbitt, UCSF</a:t>
            </a:r>
          </a:p>
          <a:p>
            <a:pPr marL="0" indent="0">
              <a:buNone/>
            </a:pPr>
            <a:r>
              <a:rPr lang="en-US" sz="2800" dirty="0" smtClean="0"/>
              <a:t>Babbitt Lab</a:t>
            </a: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u="sng" dirty="0" smtClean="0"/>
              <a:t>Resource for Biocomputing, Visualization and Informatics (RBVI) at  UCSF </a:t>
            </a:r>
          </a:p>
          <a:p>
            <a:pPr marL="0" indent="0">
              <a:buNone/>
            </a:pPr>
            <a:r>
              <a:rPr lang="en-US" sz="2800" dirty="0" smtClean="0"/>
              <a:t>Doug </a:t>
            </a:r>
            <a:r>
              <a:rPr lang="en-US" sz="2800" dirty="0" err="1" smtClean="0"/>
              <a:t>Stryke</a:t>
            </a:r>
            <a:endParaRPr lang="en-US" sz="2800" dirty="0"/>
          </a:p>
          <a:p>
            <a:pPr marL="0" indent="0">
              <a:buNone/>
            </a:pPr>
            <a:r>
              <a:rPr lang="en-US" sz="2800" u="sng" dirty="0" err="1" smtClean="0"/>
              <a:t>Iddo</a:t>
            </a:r>
            <a:r>
              <a:rPr lang="en-US" sz="2800" u="sng" dirty="0" smtClean="0"/>
              <a:t> Friedberg, MU, OH</a:t>
            </a:r>
          </a:p>
          <a:p>
            <a:pPr marL="0" indent="0">
              <a:buNone/>
            </a:pPr>
            <a:r>
              <a:rPr lang="en-US" sz="2800" dirty="0" smtClean="0"/>
              <a:t>Alexander </a:t>
            </a:r>
            <a:r>
              <a:rPr lang="en-US" sz="2800" dirty="0" err="1" smtClean="0"/>
              <a:t>Thorman</a:t>
            </a: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CAFA 2011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NSF &amp; NIH for Funding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7445-12CC-E843-BFDE-06E6C9A512D8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 descr="ucsf_sig_rgb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5" t="16779" r="39065" b="40774"/>
          <a:stretch/>
        </p:blipFill>
        <p:spPr>
          <a:xfrm>
            <a:off x="0" y="6429427"/>
            <a:ext cx="591932" cy="265176"/>
          </a:xfrm>
          <a:prstGeom prst="rect">
            <a:avLst/>
          </a:prstGeom>
        </p:spPr>
      </p:pic>
      <p:pic>
        <p:nvPicPr>
          <p:cNvPr id="9" name="Picture 8" descr="miamilogo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0" t="1" r="28815" b="48482"/>
          <a:stretch/>
        </p:blipFill>
        <p:spPr>
          <a:xfrm>
            <a:off x="600814" y="6343487"/>
            <a:ext cx="463562" cy="40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89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Composition of Experimental Data Impacts Function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21275"/>
          </a:xfrm>
        </p:spPr>
        <p:txBody>
          <a:bodyPr>
            <a:normAutofit fontScale="92500"/>
          </a:bodyPr>
          <a:lstStyle/>
          <a:p>
            <a:r>
              <a:rPr lang="en-US" sz="3500" dirty="0" smtClean="0"/>
              <a:t>Bias</a:t>
            </a:r>
          </a:p>
          <a:p>
            <a:pPr lvl="1"/>
            <a:r>
              <a:rPr lang="en-US" sz="3000" dirty="0" smtClean="0"/>
              <a:t>Increases error</a:t>
            </a:r>
          </a:p>
          <a:p>
            <a:pPr lvl="1"/>
            <a:r>
              <a:rPr lang="en-US" sz="3000" dirty="0" smtClean="0"/>
              <a:t>Decreases utility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One </a:t>
            </a:r>
            <a:r>
              <a:rPr lang="en-US" sz="3500" dirty="0" smtClean="0"/>
              <a:t>potential</a:t>
            </a:r>
            <a:r>
              <a:rPr lang="en-US" dirty="0" smtClean="0"/>
              <a:t> source of data composition bias:</a:t>
            </a:r>
          </a:p>
          <a:p>
            <a:pPr lvl="1"/>
            <a:r>
              <a:rPr lang="en-US" sz="3000" dirty="0" smtClean="0"/>
              <a:t>Overrepresentation of certain experimental methods         high-throughput protein function characterization</a:t>
            </a:r>
          </a:p>
          <a:p>
            <a:pPr lvl="2"/>
            <a:r>
              <a:rPr lang="en-US" sz="2600" dirty="0" smtClean="0"/>
              <a:t> </a:t>
            </a:r>
            <a:r>
              <a:rPr lang="en-US" sz="2600" dirty="0"/>
              <a:t>Source bias: Few papers, many </a:t>
            </a:r>
            <a:r>
              <a:rPr lang="en-US" sz="2600" dirty="0" smtClean="0"/>
              <a:t>proteins?</a:t>
            </a:r>
            <a:endParaRPr lang="en-US" sz="2600" dirty="0"/>
          </a:p>
          <a:p>
            <a:pPr lvl="2"/>
            <a:r>
              <a:rPr lang="en-US" sz="2600" dirty="0" smtClean="0"/>
              <a:t>Predominance </a:t>
            </a:r>
            <a:r>
              <a:rPr lang="en-US" sz="2600" dirty="0" smtClean="0"/>
              <a:t>of certain types of </a:t>
            </a:r>
            <a:r>
              <a:rPr lang="en-US" sz="2600" dirty="0" smtClean="0"/>
              <a:t>annotations?</a:t>
            </a:r>
            <a:endParaRPr lang="en-US" sz="2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7445-12CC-E843-BFDE-06E6C9A512D8}" type="slidenum">
              <a:rPr lang="en-US" smtClean="0"/>
              <a:t>3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739938" y="4961212"/>
            <a:ext cx="574082" cy="0"/>
          </a:xfrm>
          <a:prstGeom prst="straightConnector1">
            <a:avLst/>
          </a:prstGeom>
          <a:ln w="38100" cmpd="sng">
            <a:solidFill>
              <a:schemeClr val="accent6">
                <a:lumMod val="75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ucsf_sig_rgb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5" t="16779" r="39065" b="40774"/>
          <a:stretch/>
        </p:blipFill>
        <p:spPr>
          <a:xfrm>
            <a:off x="0" y="6429427"/>
            <a:ext cx="591932" cy="265176"/>
          </a:xfrm>
          <a:prstGeom prst="rect">
            <a:avLst/>
          </a:prstGeom>
        </p:spPr>
      </p:pic>
      <p:pic>
        <p:nvPicPr>
          <p:cNvPr id="12" name="Picture 11" descr="miamilogo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0" t="1" r="28815" b="48482"/>
          <a:stretch/>
        </p:blipFill>
        <p:spPr>
          <a:xfrm>
            <a:off x="600814" y="6343487"/>
            <a:ext cx="463562" cy="40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30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Examine the </a:t>
            </a:r>
            <a:r>
              <a:rPr lang="en-US" dirty="0" err="1" smtClean="0"/>
              <a:t>UniProt</a:t>
            </a:r>
            <a:r>
              <a:rPr lang="en-US" dirty="0" smtClean="0"/>
              <a:t>-Gene Ontology Annotation (GOA)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Purpose:</a:t>
            </a:r>
          </a:p>
          <a:p>
            <a:pPr lvl="1"/>
            <a:r>
              <a:rPr lang="en-US" dirty="0" smtClean="0"/>
              <a:t>Determine whether high-annotating papers are biasing the composition of GOA annotations</a:t>
            </a:r>
          </a:p>
          <a:p>
            <a:pPr lvl="1"/>
            <a:r>
              <a:rPr lang="en-US" dirty="0" smtClean="0"/>
              <a:t>If a bias exists, to what level?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7445-12CC-E843-BFDE-06E6C9A512D8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44610" y="6322888"/>
            <a:ext cx="450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December 2011, http://</a:t>
            </a:r>
            <a:r>
              <a:rPr lang="en-US" b="1" dirty="0" err="1" smtClean="0">
                <a:solidFill>
                  <a:schemeClr val="accent1">
                    <a:lumMod val="75000"/>
                  </a:schemeClr>
                </a:solidFill>
              </a:rPr>
              <a:t>www.ebi.ac.uk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/GOA/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" name="Picture 12" descr="ucsf_sig_rgb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5" t="16779" r="39065" b="40774"/>
          <a:stretch/>
        </p:blipFill>
        <p:spPr>
          <a:xfrm>
            <a:off x="0" y="6429427"/>
            <a:ext cx="591932" cy="265176"/>
          </a:xfrm>
          <a:prstGeom prst="rect">
            <a:avLst/>
          </a:prstGeom>
        </p:spPr>
      </p:pic>
      <p:pic>
        <p:nvPicPr>
          <p:cNvPr id="14" name="Picture 13" descr="miamilogo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0" t="1" r="28815" b="48482"/>
          <a:stretch/>
        </p:blipFill>
        <p:spPr>
          <a:xfrm>
            <a:off x="600814" y="6343487"/>
            <a:ext cx="463562" cy="40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6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Examine the </a:t>
            </a:r>
            <a:r>
              <a:rPr lang="en-US" dirty="0" err="1" smtClean="0"/>
              <a:t>UniProt</a:t>
            </a:r>
            <a:r>
              <a:rPr lang="en-US" dirty="0" smtClean="0"/>
              <a:t>-Gene Ontology Annotation (GOA) Database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7445-12CC-E843-BFDE-06E6C9A512D8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44610" y="6322888"/>
            <a:ext cx="450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December 2011, http://</a:t>
            </a:r>
            <a:r>
              <a:rPr lang="en-US" b="1" dirty="0" err="1" smtClean="0">
                <a:solidFill>
                  <a:schemeClr val="accent1">
                    <a:lumMod val="75000"/>
                  </a:schemeClr>
                </a:solidFill>
              </a:rPr>
              <a:t>www.ebi.ac.uk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/GOA/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14706"/>
              </p:ext>
            </p:extLst>
          </p:nvPr>
        </p:nvGraphicFramePr>
        <p:xfrm>
          <a:off x="1200351" y="1818068"/>
          <a:ext cx="6845500" cy="2618369"/>
        </p:xfrm>
        <a:graphic>
          <a:graphicData uri="http://schemas.openxmlformats.org/drawingml/2006/table">
            <a:tbl>
              <a:tblPr/>
              <a:tblGrid>
                <a:gridCol w="4915030"/>
                <a:gridCol w="1930470"/>
              </a:tblGrid>
              <a:tr h="476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79B2B8"/>
                          </a:solidFill>
                          <a:effectLst/>
                          <a:latin typeface="Franklin Gothic Book"/>
                        </a:rPr>
                        <a:t>Experimental Evidence Codes in GOA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79B2B8"/>
                          </a:solidFill>
                          <a:effectLst/>
                          <a:latin typeface="Franklin Gothic Book"/>
                        </a:rPr>
                        <a:t>Count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3570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 All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B2B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522,208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B2B8"/>
                    </a:solidFill>
                  </a:tcPr>
                </a:tc>
              </a:tr>
              <a:tr h="2975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 IEP 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(Inferred from Expression Pattern)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13,972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75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 IPI 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(Inferred from Physical Interaction)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63,832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75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 IMP 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(Inferred from Mutant Phenotype)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184,084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75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 EXP 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(Inferred from Experiment)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31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75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 IGI 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(Inferred from Genetic Interaction)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26,522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75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 IDA 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(Inferred from Direct Assay)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233,767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1" name="Picture 10" descr="ucsf_sig_rgb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5" t="16779" r="39065" b="40774"/>
          <a:stretch/>
        </p:blipFill>
        <p:spPr>
          <a:xfrm>
            <a:off x="0" y="6429427"/>
            <a:ext cx="591932" cy="265176"/>
          </a:xfrm>
          <a:prstGeom prst="rect">
            <a:avLst/>
          </a:prstGeom>
        </p:spPr>
      </p:pic>
      <p:pic>
        <p:nvPicPr>
          <p:cNvPr id="12" name="Picture 11" descr="miamilogo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0" t="1" r="28815" b="48482"/>
          <a:stretch/>
        </p:blipFill>
        <p:spPr>
          <a:xfrm>
            <a:off x="600814" y="6343487"/>
            <a:ext cx="463562" cy="40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535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Examine the </a:t>
            </a:r>
            <a:r>
              <a:rPr lang="en-US" dirty="0" err="1" smtClean="0"/>
              <a:t>UniProt</a:t>
            </a:r>
            <a:r>
              <a:rPr lang="en-US" dirty="0" smtClean="0"/>
              <a:t>-Gene Ontology Annotation (GOA) Database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7445-12CC-E843-BFDE-06E6C9A512D8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44610" y="6322888"/>
            <a:ext cx="450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December 2011, http://</a:t>
            </a:r>
            <a:r>
              <a:rPr lang="en-US" b="1" dirty="0" err="1" smtClean="0">
                <a:solidFill>
                  <a:schemeClr val="accent1">
                    <a:lumMod val="75000"/>
                  </a:schemeClr>
                </a:solidFill>
              </a:rPr>
              <a:t>www.ebi.ac.uk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/GOA/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440763"/>
              </p:ext>
            </p:extLst>
          </p:nvPr>
        </p:nvGraphicFramePr>
        <p:xfrm>
          <a:off x="1200351" y="1818068"/>
          <a:ext cx="6845500" cy="2618369"/>
        </p:xfrm>
        <a:graphic>
          <a:graphicData uri="http://schemas.openxmlformats.org/drawingml/2006/table">
            <a:tbl>
              <a:tblPr/>
              <a:tblGrid>
                <a:gridCol w="4915030"/>
                <a:gridCol w="1930470"/>
              </a:tblGrid>
              <a:tr h="476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79B2B8"/>
                          </a:solidFill>
                          <a:effectLst/>
                          <a:latin typeface="Franklin Gothic Book"/>
                        </a:rPr>
                        <a:t>Experimental Evidence Codes in GOA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79B2B8"/>
                          </a:solidFill>
                          <a:effectLst/>
                          <a:latin typeface="Franklin Gothic Book"/>
                        </a:rPr>
                        <a:t>Count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3570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 All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B2B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522,208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B2B8"/>
                    </a:solidFill>
                  </a:tcPr>
                </a:tc>
              </a:tr>
              <a:tr h="2975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 IEP 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(Inferred from Expression Pattern)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13,972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75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 IPI 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(Inferred from Physical Interaction)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63,832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75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 IMP 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(Inferred from Mutant Phenotype)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184,084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75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 EXP 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(Inferred from Experiment)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31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75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 IGI 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(Inferred from Genetic Interaction)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26,522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75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 IDA 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(Inferred from Direct Assay)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233,767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1493630"/>
              </p:ext>
            </p:extLst>
          </p:nvPr>
        </p:nvGraphicFramePr>
        <p:xfrm>
          <a:off x="1992646" y="4761930"/>
          <a:ext cx="5126037" cy="116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7" name="Worksheet" r:id="rId4" imgW="5067300" imgH="1155700" progId="Excel.Sheet.12">
                  <p:embed/>
                </p:oleObj>
              </mc:Choice>
              <mc:Fallback>
                <p:oleObj name="Worksheet" r:id="rId4" imgW="5067300" imgH="1155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92646" y="4761930"/>
                        <a:ext cx="5126037" cy="1169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ucsf_sig_rgb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5" t="16779" r="39065" b="40774"/>
          <a:stretch/>
        </p:blipFill>
        <p:spPr>
          <a:xfrm>
            <a:off x="0" y="6429427"/>
            <a:ext cx="591932" cy="265176"/>
          </a:xfrm>
          <a:prstGeom prst="rect">
            <a:avLst/>
          </a:prstGeom>
        </p:spPr>
      </p:pic>
      <p:pic>
        <p:nvPicPr>
          <p:cNvPr id="13" name="Picture 12" descr="miamilogo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0" t="1" r="28815" b="48482"/>
          <a:stretch/>
        </p:blipFill>
        <p:spPr>
          <a:xfrm>
            <a:off x="600814" y="6343487"/>
            <a:ext cx="463562" cy="40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81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Top 50 Papers—</a:t>
            </a:r>
            <a:br>
              <a:rPr lang="en-US" dirty="0" smtClean="0"/>
            </a:br>
            <a:r>
              <a:rPr lang="en-US" dirty="0" smtClean="0"/>
              <a:t>Annotate the Most Proteins in GOA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7445-12CC-E843-BFDE-06E6C9A512D8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204033" y="25085107"/>
            <a:ext cx="228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5C9FA7"/>
                </a:solidFill>
              </a:rPr>
              <a:t>a</a:t>
            </a:r>
            <a:endParaRPr lang="en-US" sz="1000" b="1" dirty="0">
              <a:solidFill>
                <a:srgbClr val="5C9FA7"/>
              </a:solidFill>
            </a:endParaRPr>
          </a:p>
        </p:txBody>
      </p:sp>
      <p:pic>
        <p:nvPicPr>
          <p:cNvPr id="32" name="Picture 31" descr="ucsf_sig_rgb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5" t="16779" r="39065" b="40774"/>
          <a:stretch/>
        </p:blipFill>
        <p:spPr>
          <a:xfrm>
            <a:off x="0" y="6429427"/>
            <a:ext cx="591932" cy="265176"/>
          </a:xfrm>
          <a:prstGeom prst="rect">
            <a:avLst/>
          </a:prstGeom>
        </p:spPr>
      </p:pic>
      <p:pic>
        <p:nvPicPr>
          <p:cNvPr id="33" name="Picture 32" descr="miamilogo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0" t="1" r="28815" b="48482"/>
          <a:stretch/>
        </p:blipFill>
        <p:spPr>
          <a:xfrm>
            <a:off x="600814" y="6343487"/>
            <a:ext cx="463562" cy="407149"/>
          </a:xfrm>
          <a:prstGeom prst="rect">
            <a:avLst/>
          </a:prstGeom>
        </p:spPr>
      </p:pic>
      <p:graphicFrame>
        <p:nvGraphicFramePr>
          <p:cNvPr id="14" name="Content Placeholder 1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1393115"/>
              </p:ext>
            </p:extLst>
          </p:nvPr>
        </p:nvGraphicFramePr>
        <p:xfrm>
          <a:off x="533400" y="1904863"/>
          <a:ext cx="8077200" cy="3243580"/>
        </p:xfrm>
        <a:graphic>
          <a:graphicData uri="http://schemas.openxmlformats.org/drawingml/2006/table">
            <a:tbl>
              <a:tblPr/>
              <a:tblGrid>
                <a:gridCol w="368300"/>
                <a:gridCol w="1270000"/>
                <a:gridCol w="1380235"/>
                <a:gridCol w="2937765"/>
                <a:gridCol w="990600"/>
                <a:gridCol w="1130300"/>
              </a:tblGrid>
              <a:tr h="5868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79B2B8"/>
                          </a:solidFill>
                          <a:effectLst/>
                          <a:latin typeface="Franklin Gothic Book"/>
                        </a:rPr>
                        <a:t>No. of Annotated Proteins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79B2B8"/>
                          </a:solidFill>
                          <a:effectLst/>
                          <a:latin typeface="Franklin Gothic Book"/>
                        </a:rPr>
                        <a:t>No. of GOA Annotations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79B2B8"/>
                          </a:solidFill>
                          <a:effectLst/>
                          <a:latin typeface="Franklin Gothic Book"/>
                        </a:rPr>
                        <a:t>Species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79B2B8"/>
                          </a:solidFill>
                          <a:effectLst/>
                          <a:latin typeface="Franklin Gothic Book"/>
                        </a:rPr>
                        <a:t>Majority Ontology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79B2B8"/>
                          </a:solidFill>
                          <a:effectLst/>
                          <a:latin typeface="Franklin Gothic Book"/>
                        </a:rPr>
                        <a:t>Majority Evidence Code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4937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11050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Human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CCO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2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4247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7046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Schizosaccharomyces pombe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CCO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3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2412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2412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Mouse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CCO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4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1791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5918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Caenorhabditis elegans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BPO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IMP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5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1406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1863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Saccharomyces cerevisiae S288c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CCO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6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1251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1251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Arabidopsis thaliana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CCO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7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1205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1476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Caenorhabditis elegans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BPO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IMP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i="0" u="none" strike="noStrike" dirty="0">
                          <a:solidFill>
                            <a:srgbClr val="FF0000"/>
                          </a:solidFill>
                          <a:effectLst/>
                          <a:latin typeface="Franklin Gothic Book"/>
                        </a:rPr>
                        <a:t>…</a:t>
                      </a:r>
                    </a:p>
                  </a:txBody>
                  <a:tcPr marL="12700" marR="12700" marT="12700" marB="0" vert="vert27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FF0000"/>
                          </a:solidFill>
                          <a:effectLst/>
                          <a:latin typeface="Franklin Gothic Book"/>
                        </a:rPr>
                        <a:t>…</a:t>
                      </a:r>
                    </a:p>
                  </a:txBody>
                  <a:tcPr marL="12700" marR="12700" marT="1270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FF0000"/>
                          </a:solidFill>
                          <a:effectLst/>
                          <a:latin typeface="Franklin Gothic Book"/>
                        </a:rPr>
                        <a:t>…</a:t>
                      </a:r>
                    </a:p>
                  </a:txBody>
                  <a:tcPr marL="12700" marR="12700" marT="1270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FF0000"/>
                          </a:solidFill>
                          <a:effectLst/>
                          <a:latin typeface="Franklin Gothic Book"/>
                        </a:rPr>
                        <a:t>…</a:t>
                      </a:r>
                    </a:p>
                  </a:txBody>
                  <a:tcPr marL="12700" marR="12700" marT="1270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FF0000"/>
                          </a:solidFill>
                          <a:effectLst/>
                          <a:latin typeface="Franklin Gothic Book"/>
                        </a:rPr>
                        <a:t>…</a:t>
                      </a:r>
                    </a:p>
                  </a:txBody>
                  <a:tcPr marL="12700" marR="12700" marT="1270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FF0000"/>
                          </a:solidFill>
                          <a:effectLst/>
                          <a:latin typeface="Franklin Gothic Book"/>
                        </a:rPr>
                        <a:t>…</a:t>
                      </a:r>
                    </a:p>
                  </a:txBody>
                  <a:tcPr marL="12700" marR="12700" marT="12700" marB="0" vert="vert270" anchor="ctr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50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241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263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1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Arabidopsis thaliana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CCO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3708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Top 50 Papers—</a:t>
            </a:r>
            <a:br>
              <a:rPr lang="en-US" dirty="0" smtClean="0"/>
            </a:br>
            <a:r>
              <a:rPr lang="en-US" dirty="0" smtClean="0"/>
              <a:t>Annotate the Most Proteins in GOA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7445-12CC-E843-BFDE-06E6C9A512D8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204033" y="25085107"/>
            <a:ext cx="228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5C9FA7"/>
                </a:solidFill>
              </a:rPr>
              <a:t>a</a:t>
            </a:r>
            <a:endParaRPr lang="en-US" sz="1000" b="1" dirty="0">
              <a:solidFill>
                <a:srgbClr val="5C9FA7"/>
              </a:solidFill>
            </a:endParaRPr>
          </a:p>
        </p:txBody>
      </p:sp>
      <p:pic>
        <p:nvPicPr>
          <p:cNvPr id="32" name="Picture 31" descr="ucsf_sig_rgb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5" t="16779" r="39065" b="40774"/>
          <a:stretch/>
        </p:blipFill>
        <p:spPr>
          <a:xfrm>
            <a:off x="0" y="6429427"/>
            <a:ext cx="591932" cy="265176"/>
          </a:xfrm>
          <a:prstGeom prst="rect">
            <a:avLst/>
          </a:prstGeom>
        </p:spPr>
      </p:pic>
      <p:pic>
        <p:nvPicPr>
          <p:cNvPr id="33" name="Picture 32" descr="miamilogo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0" t="1" r="28815" b="48482"/>
          <a:stretch/>
        </p:blipFill>
        <p:spPr>
          <a:xfrm>
            <a:off x="600814" y="6343487"/>
            <a:ext cx="463562" cy="407149"/>
          </a:xfrm>
          <a:prstGeom prst="rect">
            <a:avLst/>
          </a:prstGeom>
        </p:spPr>
      </p:pic>
      <p:pic>
        <p:nvPicPr>
          <p:cNvPr id="3" name="Picture 2" descr="Top50Distributio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76" y="1517158"/>
            <a:ext cx="7290951" cy="499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022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Top 50 Papers—</a:t>
            </a:r>
            <a:br>
              <a:rPr lang="en-US" dirty="0" smtClean="0"/>
            </a:br>
            <a:r>
              <a:rPr lang="en-US" dirty="0" smtClean="0"/>
              <a:t>Annotate the Most Proteins in GOA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7445-12CC-E843-BFDE-06E6C9A512D8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204033" y="25085107"/>
            <a:ext cx="228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5C9FA7"/>
                </a:solidFill>
              </a:rPr>
              <a:t>a</a:t>
            </a:r>
            <a:endParaRPr lang="en-US" sz="1000" b="1" dirty="0">
              <a:solidFill>
                <a:srgbClr val="5C9FA7"/>
              </a:solidFill>
            </a:endParaRPr>
          </a:p>
        </p:txBody>
      </p:sp>
      <p:pic>
        <p:nvPicPr>
          <p:cNvPr id="32" name="Picture 31" descr="ucsf_sig_rgb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5" t="16779" r="39065" b="40774"/>
          <a:stretch/>
        </p:blipFill>
        <p:spPr>
          <a:xfrm>
            <a:off x="0" y="6429427"/>
            <a:ext cx="591932" cy="265176"/>
          </a:xfrm>
          <a:prstGeom prst="rect">
            <a:avLst/>
          </a:prstGeom>
        </p:spPr>
      </p:pic>
      <p:pic>
        <p:nvPicPr>
          <p:cNvPr id="33" name="Picture 32" descr="miamilogo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0" t="1" r="28815" b="48482"/>
          <a:stretch/>
        </p:blipFill>
        <p:spPr>
          <a:xfrm>
            <a:off x="600814" y="6343487"/>
            <a:ext cx="463562" cy="407149"/>
          </a:xfrm>
          <a:prstGeom prst="rect">
            <a:avLst/>
          </a:prstGeom>
        </p:spPr>
      </p:pic>
      <p:pic>
        <p:nvPicPr>
          <p:cNvPr id="3" name="Picture 2" descr="Top50Distributio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76" y="1517158"/>
            <a:ext cx="7290951" cy="4991121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641190"/>
              </p:ext>
            </p:extLst>
          </p:nvPr>
        </p:nvGraphicFramePr>
        <p:xfrm>
          <a:off x="3063873" y="2618496"/>
          <a:ext cx="3568700" cy="1130299"/>
        </p:xfrm>
        <a:graphic>
          <a:graphicData uri="http://schemas.openxmlformats.org/drawingml/2006/table">
            <a:tbl>
              <a:tblPr/>
              <a:tblGrid>
                <a:gridCol w="1270000"/>
                <a:gridCol w="1270000"/>
                <a:gridCol w="1028700"/>
              </a:tblGrid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Franklin Gothic Book"/>
                        </a:rPr>
                        <a:t>Ontology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Franklin Gothic Book"/>
                        </a:rPr>
                        <a:t>Papers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Franklin Gothic Book"/>
                        </a:rPr>
                        <a:t>Ev</a:t>
                      </a:r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Franklin Gothic Book"/>
                        </a:rPr>
                        <a:t>. Codes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CCO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30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IDA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BPO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17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IDA, IEP, IMP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MFO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IPI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159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Annotation Coverage of Total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12%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7491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1403</TotalTime>
  <Words>1452</Words>
  <Application>Microsoft Macintosh PowerPoint</Application>
  <PresentationFormat>On-screen Show (4:3)</PresentationFormat>
  <Paragraphs>374</Paragraphs>
  <Slides>24</Slides>
  <Notes>18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Office Theme</vt:lpstr>
      <vt:lpstr>Microsoft Excel Sheet</vt:lpstr>
      <vt:lpstr>Sources of Experimental Function Annotation in UniProt-GOA, Implications for Function Prediction</vt:lpstr>
      <vt:lpstr>The Importance of Experimentally Characterized Proteins</vt:lpstr>
      <vt:lpstr>The Composition of Experimental Data Impacts Function Prediction</vt:lpstr>
      <vt:lpstr>Examine the UniProt-Gene Ontology Annotation (GOA) Database</vt:lpstr>
      <vt:lpstr>Examine the UniProt-Gene Ontology Annotation (GOA) Database</vt:lpstr>
      <vt:lpstr>Examine the UniProt-Gene Ontology Annotation (GOA) Database</vt:lpstr>
      <vt:lpstr>Top 50 Papers— Annotate the Most Proteins in GOA</vt:lpstr>
      <vt:lpstr>Top 50 Papers— Annotate the Most Proteins in GOA</vt:lpstr>
      <vt:lpstr>Top 50 Papers— Annotate the Most Proteins in GOA</vt:lpstr>
      <vt:lpstr>6/9 Species &gt; 10% Annotation Coverage</vt:lpstr>
      <vt:lpstr>Single Papers Can Greatly Increase Coverage</vt:lpstr>
      <vt:lpstr>What are the coverage propensities for common terms in the global top 50 papers?</vt:lpstr>
      <vt:lpstr>PowerPoint Presentation</vt:lpstr>
      <vt:lpstr>PowerPoint Presentation</vt:lpstr>
      <vt:lpstr>How often do we annotate the same proteins?</vt:lpstr>
      <vt:lpstr>Top 50 Papers— Sequence Identity Between Papers</vt:lpstr>
      <vt:lpstr>Top 50 Papers— Sequence Identity Between Papers</vt:lpstr>
      <vt:lpstr>Top 50 Papers— Sequence Identity Between Papers</vt:lpstr>
      <vt:lpstr>High Redundancy, Often in Same Ontology</vt:lpstr>
      <vt:lpstr>Redundancy from 95-100% Sequence Identity</vt:lpstr>
      <vt:lpstr>Conclusions</vt:lpstr>
      <vt:lpstr>Implications for Function Prediction</vt:lpstr>
      <vt:lpstr>Under Construction</vt:lpstr>
      <vt:lpstr>Acknowledgements</vt:lpstr>
    </vt:vector>
  </TitlesOfParts>
  <Company>University of California San Francisco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Sources Of Experimental Function Annotation In UniProt-GOA, Implications For Function Prediction </dc:title>
  <dc:creator>Alexandra Schnoes</dc:creator>
  <cp:lastModifiedBy>Alexandra Schnoes</cp:lastModifiedBy>
  <cp:revision>119</cp:revision>
  <dcterms:created xsi:type="dcterms:W3CDTF">2012-07-07T19:38:36Z</dcterms:created>
  <dcterms:modified xsi:type="dcterms:W3CDTF">2012-07-10T01:28:03Z</dcterms:modified>
</cp:coreProperties>
</file>